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353" r:id="rId3"/>
    <p:sldId id="320" r:id="rId4"/>
    <p:sldId id="384" r:id="rId5"/>
    <p:sldId id="349" r:id="rId6"/>
    <p:sldId id="351" r:id="rId7"/>
    <p:sldId id="352" r:id="rId8"/>
    <p:sldId id="321" r:id="rId9"/>
    <p:sldId id="273" r:id="rId10"/>
    <p:sldId id="318" r:id="rId11"/>
    <p:sldId id="309" r:id="rId12"/>
    <p:sldId id="313" r:id="rId13"/>
    <p:sldId id="324" r:id="rId14"/>
    <p:sldId id="284" r:id="rId15"/>
    <p:sldId id="285" r:id="rId16"/>
    <p:sldId id="286" r:id="rId17"/>
    <p:sldId id="274" r:id="rId18"/>
    <p:sldId id="288" r:id="rId19"/>
    <p:sldId id="319" r:id="rId20"/>
    <p:sldId id="329" r:id="rId21"/>
    <p:sldId id="354" r:id="rId22"/>
    <p:sldId id="333" r:id="rId23"/>
    <p:sldId id="336" r:id="rId24"/>
    <p:sldId id="366" r:id="rId25"/>
    <p:sldId id="382" r:id="rId26"/>
    <p:sldId id="383" r:id="rId27"/>
    <p:sldId id="367" r:id="rId28"/>
    <p:sldId id="368" r:id="rId29"/>
    <p:sldId id="338" r:id="rId30"/>
    <p:sldId id="361" r:id="rId31"/>
    <p:sldId id="365" r:id="rId32"/>
    <p:sldId id="364" r:id="rId33"/>
    <p:sldId id="376" r:id="rId34"/>
    <p:sldId id="369" r:id="rId35"/>
    <p:sldId id="304" r:id="rId36"/>
  </p:sldIdLst>
  <p:sldSz cx="9144000" cy="6858000" type="screen4x3"/>
  <p:notesSz cx="7099300" cy="10234613"/>
  <p:embeddedFontLst>
    <p:embeddedFont>
      <p:font typeface="맑은 고딕" pitchFamily="50" charset="-127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宋体" pitchFamily="2" charset="-122"/>
      <p:regular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F07"/>
    <a:srgbClr val="FF0000"/>
    <a:srgbClr val="CC00CC"/>
    <a:srgbClr val="FF66CC"/>
    <a:srgbClr val="990000"/>
    <a:srgbClr val="CC00FF"/>
    <a:srgbClr val="0000FF"/>
    <a:srgbClr val="00CC00"/>
    <a:srgbClr val="D904FC"/>
    <a:srgbClr val="492A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99" autoAdjust="0"/>
  </p:normalViewPr>
  <p:slideViewPr>
    <p:cSldViewPr>
      <p:cViewPr>
        <p:scale>
          <a:sx n="68" d="100"/>
          <a:sy n="68" d="100"/>
        </p:scale>
        <p:origin x="-5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91A85D-7654-4EFD-837A-D3DDC1C83AB0}" type="datetimeFigureOut">
              <a:rPr lang="ko-KR" altLang="en-US" smtClean="0"/>
              <a:pPr/>
              <a:t>2011-06-20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F68704-5C9B-489D-B294-D057107D73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73900" y="6356350"/>
            <a:ext cx="3031976" cy="365125"/>
          </a:xfrm>
        </p:spPr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75784"/>
            <a:ext cx="8229600" cy="4967859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None/>
              <a:defRPr sz="2000"/>
            </a:lvl3pPr>
            <a:lvl4pPr marL="1262063" indent="-269875">
              <a:buFont typeface="Arial" pitchFamily="34" charset="0"/>
              <a:buChar char="•"/>
              <a:defRPr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683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10132" y="6356350"/>
            <a:ext cx="2959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1707672"/>
          </a:xfrm>
        </p:spPr>
        <p:txBody>
          <a:bodyPr>
            <a:normAutofit/>
          </a:bodyPr>
          <a:lstStyle/>
          <a:p>
            <a:r>
              <a:rPr lang="en-US" altLang="ko-KR" sz="4800" b="1" dirty="0" smtClean="0"/>
              <a:t>Plan for LAMPS at </a:t>
            </a:r>
            <a:r>
              <a:rPr lang="en-US" altLang="ko-KR" sz="4800" b="1" dirty="0" err="1" smtClean="0"/>
              <a:t>KoRIA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85910" y="2996952"/>
            <a:ext cx="6400800" cy="571504"/>
          </a:xfrm>
        </p:spPr>
        <p:txBody>
          <a:bodyPr>
            <a:normAutofit/>
          </a:bodyPr>
          <a:lstStyle/>
          <a:p>
            <a:r>
              <a:rPr lang="en-US" altLang="ko-KR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Byungsik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Hong  (Korea University)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1489466" y="3933056"/>
            <a:ext cx="611827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b="1" u="sng" dirty="0" smtClean="0">
                <a:latin typeface="Calibri" pitchFamily="34" charset="0"/>
                <a:ea typeface="굴림" pitchFamily="50" charset="-127"/>
              </a:rPr>
              <a:t>Outline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Brief introduction to </a:t>
            </a:r>
            <a:r>
              <a:rPr lang="en-US" altLang="ko-KR" sz="2400" b="1" dirty="0" err="1" smtClean="0">
                <a:latin typeface="Calibri" pitchFamily="34" charset="0"/>
                <a:ea typeface="굴림" pitchFamily="50" charset="-127"/>
              </a:rPr>
              <a:t>KoRIA</a:t>
            </a:r>
            <a:endParaRPr lang="en-US" altLang="ko-KR" sz="2400" b="1" dirty="0" smtClean="0">
              <a:latin typeface="Calibri" pitchFamily="34" charset="0"/>
              <a:ea typeface="굴림" pitchFamily="50" charset="-127"/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Physics of Symmetry Energy for Dense Matter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Design of LAMPS detector system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Summary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11560" y="116632"/>
            <a:ext cx="7629717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ea typeface="굴림" pitchFamily="50" charset="-127"/>
              </a:rPr>
              <a:t>The Second International Symposium on Nuclear Symmetry Energy</a:t>
            </a:r>
          </a:p>
          <a:p>
            <a:pPr>
              <a:spcBef>
                <a:spcPct val="10000"/>
              </a:spcBef>
            </a:pPr>
            <a:r>
              <a:rPr lang="en-US" altLang="ko-KR" sz="1600" b="1" dirty="0" smtClean="0">
                <a:solidFill>
                  <a:schemeClr val="accent5">
                    <a:lumMod val="50000"/>
                  </a:schemeClr>
                </a:solidFill>
                <a:ea typeface="굴림" pitchFamily="50" charset="-127"/>
              </a:rPr>
              <a:t>Smith College, </a:t>
            </a:r>
            <a:r>
              <a:rPr lang="en-US" altLang="ko-KR" sz="1600" b="1" dirty="0" smtClean="0">
                <a:solidFill>
                  <a:schemeClr val="accent5">
                    <a:lumMod val="50000"/>
                  </a:schemeClr>
                </a:solidFill>
              </a:rPr>
              <a:t>Northampton, Massachusetts, U.S.A., </a:t>
            </a:r>
            <a:r>
              <a:rPr lang="en-US" altLang="ko-KR" sz="1600" b="1" dirty="0" smtClean="0">
                <a:solidFill>
                  <a:schemeClr val="accent5">
                    <a:lumMod val="50000"/>
                  </a:schemeClr>
                </a:solidFill>
                <a:ea typeface="굴림" pitchFamily="50" charset="-127"/>
              </a:rPr>
              <a:t>June 17-20, 2011</a:t>
            </a:r>
            <a:endParaRPr lang="ko-KR" altLang="en-US" sz="1600" b="1" dirty="0" smtClean="0">
              <a:solidFill>
                <a:schemeClr val="accent5">
                  <a:lumMod val="50000"/>
                </a:schemeClr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Nuclear Equation of State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 bwMode="auto">
          <a:xfrm>
            <a:off x="4607564" y="1156632"/>
            <a:ext cx="367921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err="1" smtClean="0">
                <a:ea typeface="굴림" pitchFamily="50" charset="-127"/>
              </a:rPr>
              <a:t>Bao</a:t>
            </a:r>
            <a:r>
              <a:rPr lang="en-US" altLang="ko-KR" dirty="0" smtClean="0">
                <a:ea typeface="굴림" pitchFamily="50" charset="-127"/>
              </a:rPr>
              <a:t>-An Li, PRL 88, 192701 (2002)</a:t>
            </a:r>
            <a:endParaRPr lang="ko-KR" altLang="en-US" dirty="0" smtClean="0">
              <a:ea typeface="굴림" pitchFamily="50" charset="-127"/>
            </a:endParaRPr>
          </a:p>
        </p:txBody>
      </p:sp>
      <p:grpSp>
        <p:nvGrpSpPr>
          <p:cNvPr id="8" name="그룹 19"/>
          <p:cNvGrpSpPr/>
          <p:nvPr/>
        </p:nvGrpSpPr>
        <p:grpSpPr>
          <a:xfrm>
            <a:off x="500034" y="1071546"/>
            <a:ext cx="3675832" cy="5643602"/>
            <a:chOff x="5182448" y="1142985"/>
            <a:chExt cx="3675832" cy="5643602"/>
          </a:xfrm>
        </p:grpSpPr>
        <p:pic>
          <p:nvPicPr>
            <p:cNvPr id="14" name="그림 13" descr="EoS-L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2448" y="1142985"/>
              <a:ext cx="3675832" cy="5643602"/>
            </a:xfrm>
            <a:prstGeom prst="rect">
              <a:avLst/>
            </a:prstGeom>
          </p:spPr>
        </p:pic>
        <p:sp>
          <p:nvSpPr>
            <p:cNvPr id="17" name="자유형 16"/>
            <p:cNvSpPr/>
            <p:nvPr/>
          </p:nvSpPr>
          <p:spPr>
            <a:xfrm>
              <a:off x="5786651" y="4339988"/>
              <a:ext cx="1951630" cy="641445"/>
            </a:xfrm>
            <a:custGeom>
              <a:avLst/>
              <a:gdLst>
                <a:gd name="connsiteX0" fmla="*/ 0 w 1951630"/>
                <a:gd name="connsiteY0" fmla="*/ 259308 h 641445"/>
                <a:gd name="connsiteX1" fmla="*/ 191068 w 1951630"/>
                <a:gd name="connsiteY1" fmla="*/ 163773 h 641445"/>
                <a:gd name="connsiteX2" fmla="*/ 341194 w 1951630"/>
                <a:gd name="connsiteY2" fmla="*/ 95534 h 641445"/>
                <a:gd name="connsiteX3" fmla="*/ 545910 w 1951630"/>
                <a:gd name="connsiteY3" fmla="*/ 27296 h 641445"/>
                <a:gd name="connsiteX4" fmla="*/ 723331 w 1951630"/>
                <a:gd name="connsiteY4" fmla="*/ 0 h 641445"/>
                <a:gd name="connsiteX5" fmla="*/ 955343 w 1951630"/>
                <a:gd name="connsiteY5" fmla="*/ 27296 h 641445"/>
                <a:gd name="connsiteX6" fmla="*/ 1214650 w 1951630"/>
                <a:gd name="connsiteY6" fmla="*/ 95534 h 641445"/>
                <a:gd name="connsiteX7" fmla="*/ 1487606 w 1951630"/>
                <a:gd name="connsiteY7" fmla="*/ 232012 h 641445"/>
                <a:gd name="connsiteX8" fmla="*/ 1692322 w 1951630"/>
                <a:gd name="connsiteY8" fmla="*/ 382137 h 641445"/>
                <a:gd name="connsiteX9" fmla="*/ 1883391 w 1951630"/>
                <a:gd name="connsiteY9" fmla="*/ 559558 h 641445"/>
                <a:gd name="connsiteX10" fmla="*/ 1951630 w 1951630"/>
                <a:gd name="connsiteY10" fmla="*/ 641445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1630" h="641445">
                  <a:moveTo>
                    <a:pt x="0" y="259308"/>
                  </a:moveTo>
                  <a:lnTo>
                    <a:pt x="191068" y="163773"/>
                  </a:lnTo>
                  <a:cubicBezTo>
                    <a:pt x="247934" y="136477"/>
                    <a:pt x="282054" y="118280"/>
                    <a:pt x="341194" y="95534"/>
                  </a:cubicBezTo>
                  <a:cubicBezTo>
                    <a:pt x="400334" y="72788"/>
                    <a:pt x="482221" y="43218"/>
                    <a:pt x="545910" y="27296"/>
                  </a:cubicBezTo>
                  <a:cubicBezTo>
                    <a:pt x="609600" y="11374"/>
                    <a:pt x="655092" y="0"/>
                    <a:pt x="723331" y="0"/>
                  </a:cubicBezTo>
                  <a:cubicBezTo>
                    <a:pt x="791570" y="0"/>
                    <a:pt x="873457" y="11374"/>
                    <a:pt x="955343" y="27296"/>
                  </a:cubicBezTo>
                  <a:cubicBezTo>
                    <a:pt x="1037229" y="43218"/>
                    <a:pt x="1125940" y="61415"/>
                    <a:pt x="1214650" y="95534"/>
                  </a:cubicBezTo>
                  <a:cubicBezTo>
                    <a:pt x="1303360" y="129653"/>
                    <a:pt x="1407994" y="184245"/>
                    <a:pt x="1487606" y="232012"/>
                  </a:cubicBezTo>
                  <a:cubicBezTo>
                    <a:pt x="1567218" y="279779"/>
                    <a:pt x="1626358" y="327546"/>
                    <a:pt x="1692322" y="382137"/>
                  </a:cubicBezTo>
                  <a:cubicBezTo>
                    <a:pt x="1758286" y="436728"/>
                    <a:pt x="1840173" y="516340"/>
                    <a:pt x="1883391" y="559558"/>
                  </a:cubicBezTo>
                  <a:cubicBezTo>
                    <a:pt x="1926609" y="602776"/>
                    <a:pt x="1939119" y="622110"/>
                    <a:pt x="1951630" y="641445"/>
                  </a:cubicBez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786446" y="3857628"/>
              <a:ext cx="2916000" cy="255600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5800299" y="5302155"/>
              <a:ext cx="2442949" cy="1125941"/>
            </a:xfrm>
            <a:custGeom>
              <a:avLst/>
              <a:gdLst>
                <a:gd name="connsiteX0" fmla="*/ 0 w 2442949"/>
                <a:gd name="connsiteY0" fmla="*/ 607326 h 1125941"/>
                <a:gd name="connsiteX1" fmla="*/ 150125 w 2442949"/>
                <a:gd name="connsiteY1" fmla="*/ 552735 h 1125941"/>
                <a:gd name="connsiteX2" fmla="*/ 300250 w 2442949"/>
                <a:gd name="connsiteY2" fmla="*/ 429905 h 1125941"/>
                <a:gd name="connsiteX3" fmla="*/ 491319 w 2442949"/>
                <a:gd name="connsiteY3" fmla="*/ 307075 h 1125941"/>
                <a:gd name="connsiteX4" fmla="*/ 682388 w 2442949"/>
                <a:gd name="connsiteY4" fmla="*/ 184245 h 1125941"/>
                <a:gd name="connsiteX5" fmla="*/ 859808 w 2442949"/>
                <a:gd name="connsiteY5" fmla="*/ 75063 h 1125941"/>
                <a:gd name="connsiteX6" fmla="*/ 1037229 w 2442949"/>
                <a:gd name="connsiteY6" fmla="*/ 20472 h 1125941"/>
                <a:gd name="connsiteX7" fmla="*/ 1255594 w 2442949"/>
                <a:gd name="connsiteY7" fmla="*/ 6824 h 1125941"/>
                <a:gd name="connsiteX8" fmla="*/ 1542197 w 2442949"/>
                <a:gd name="connsiteY8" fmla="*/ 61415 h 1125941"/>
                <a:gd name="connsiteX9" fmla="*/ 1828800 w 2442949"/>
                <a:gd name="connsiteY9" fmla="*/ 252484 h 1125941"/>
                <a:gd name="connsiteX10" fmla="*/ 2019868 w 2442949"/>
                <a:gd name="connsiteY10" fmla="*/ 429905 h 1125941"/>
                <a:gd name="connsiteX11" fmla="*/ 2183641 w 2442949"/>
                <a:gd name="connsiteY11" fmla="*/ 648269 h 1125941"/>
                <a:gd name="connsiteX12" fmla="*/ 2320119 w 2442949"/>
                <a:gd name="connsiteY12" fmla="*/ 852985 h 1125941"/>
                <a:gd name="connsiteX13" fmla="*/ 2442949 w 2442949"/>
                <a:gd name="connsiteY13" fmla="*/ 1125941 h 1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2949" h="1125941">
                  <a:moveTo>
                    <a:pt x="0" y="607326"/>
                  </a:moveTo>
                  <a:cubicBezTo>
                    <a:pt x="50041" y="594815"/>
                    <a:pt x="100083" y="582305"/>
                    <a:pt x="150125" y="552735"/>
                  </a:cubicBezTo>
                  <a:cubicBezTo>
                    <a:pt x="200167" y="523165"/>
                    <a:pt x="243384" y="470848"/>
                    <a:pt x="300250" y="429905"/>
                  </a:cubicBezTo>
                  <a:cubicBezTo>
                    <a:pt x="357116" y="388962"/>
                    <a:pt x="491319" y="307075"/>
                    <a:pt x="491319" y="307075"/>
                  </a:cubicBezTo>
                  <a:lnTo>
                    <a:pt x="682388" y="184245"/>
                  </a:lnTo>
                  <a:cubicBezTo>
                    <a:pt x="743803" y="145576"/>
                    <a:pt x="800668" y="102359"/>
                    <a:pt x="859808" y="75063"/>
                  </a:cubicBezTo>
                  <a:cubicBezTo>
                    <a:pt x="918948" y="47767"/>
                    <a:pt x="971265" y="31845"/>
                    <a:pt x="1037229" y="20472"/>
                  </a:cubicBezTo>
                  <a:cubicBezTo>
                    <a:pt x="1103193" y="9099"/>
                    <a:pt x="1171433" y="0"/>
                    <a:pt x="1255594" y="6824"/>
                  </a:cubicBezTo>
                  <a:cubicBezTo>
                    <a:pt x="1339755" y="13648"/>
                    <a:pt x="1446663" y="20472"/>
                    <a:pt x="1542197" y="61415"/>
                  </a:cubicBezTo>
                  <a:cubicBezTo>
                    <a:pt x="1637731" y="102358"/>
                    <a:pt x="1749188" y="191069"/>
                    <a:pt x="1828800" y="252484"/>
                  </a:cubicBezTo>
                  <a:cubicBezTo>
                    <a:pt x="1908412" y="313899"/>
                    <a:pt x="1960728" y="363941"/>
                    <a:pt x="2019868" y="429905"/>
                  </a:cubicBezTo>
                  <a:cubicBezTo>
                    <a:pt x="2079008" y="495869"/>
                    <a:pt x="2133599" y="577756"/>
                    <a:pt x="2183641" y="648269"/>
                  </a:cubicBezTo>
                  <a:cubicBezTo>
                    <a:pt x="2233683" y="718782"/>
                    <a:pt x="2276901" y="773373"/>
                    <a:pt x="2320119" y="852985"/>
                  </a:cubicBezTo>
                  <a:cubicBezTo>
                    <a:pt x="2363337" y="932597"/>
                    <a:pt x="2403143" y="1029269"/>
                    <a:pt x="2442949" y="112594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그림 19" descr="EoS-de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147" y="1571612"/>
            <a:ext cx="3747629" cy="38932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5072066" y="5357826"/>
            <a:ext cx="3286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High </a:t>
            </a:r>
            <a:r>
              <a:rPr lang="en-US" altLang="ko-KR" b="1" dirty="0" smtClean="0">
                <a:solidFill>
                  <a:srgbClr val="0000FF"/>
                </a:solidFill>
                <a:ea typeface="굴림" pitchFamily="50" charset="-127"/>
              </a:rPr>
              <a:t>(Low) </a:t>
            </a:r>
            <a:r>
              <a:rPr lang="en-US" altLang="ko-KR" dirty="0" smtClean="0">
                <a:ea typeface="굴림" pitchFamily="50" charset="-127"/>
              </a:rPr>
              <a:t>density matter  is more neutron rich with </a:t>
            </a: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soft </a:t>
            </a:r>
            <a:r>
              <a:rPr lang="en-US" altLang="ko-KR" b="1" dirty="0" smtClean="0">
                <a:solidFill>
                  <a:srgbClr val="0000FF"/>
                </a:solidFill>
                <a:ea typeface="굴림" pitchFamily="50" charset="-127"/>
              </a:rPr>
              <a:t>(stiff) </a:t>
            </a:r>
            <a:r>
              <a:rPr lang="en-US" altLang="ko-KR" dirty="0" smtClean="0">
                <a:ea typeface="굴림" pitchFamily="50" charset="-127"/>
              </a:rPr>
              <a:t>symmetry energy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Importance of Symmetry Energy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0" y="6286520"/>
            <a:ext cx="7500958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255833" y="1556458"/>
            <a:ext cx="7519767" cy="5030722"/>
            <a:chOff x="255833" y="1556458"/>
            <a:chExt cx="7519767" cy="5030722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255833" y="6248626"/>
              <a:ext cx="724512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indent="177800">
                <a:spcBef>
                  <a:spcPct val="10000"/>
                </a:spcBef>
                <a:buFont typeface="Wingdings" pitchFamily="2" charset="2"/>
                <a:buChar char="§"/>
              </a:pP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A.W. Steiner, M. </a:t>
              </a:r>
              <a:r>
                <a:rPr lang="en-US" altLang="zh-CN" sz="1600" dirty="0" err="1" smtClean="0">
                  <a:latin typeface="Calibri" pitchFamily="34" charset="0"/>
                  <a:ea typeface="SimSun" pitchFamily="2" charset="-122"/>
                </a:rPr>
                <a:t>Prakash</a:t>
              </a: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, J.M. </a:t>
              </a:r>
              <a:r>
                <a:rPr lang="en-US" altLang="zh-CN" sz="1600" dirty="0" err="1" smtClean="0">
                  <a:latin typeface="Calibri" pitchFamily="34" charset="0"/>
                  <a:ea typeface="SimSun" pitchFamily="2" charset="-122"/>
                </a:rPr>
                <a:t>Lattimer</a:t>
              </a: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 and P.J. Ellis, Physics Report 411, 325 (2005)</a:t>
              </a:r>
            </a:p>
          </p:txBody>
        </p:sp>
        <p:pic>
          <p:nvPicPr>
            <p:cNvPr id="7" name="그림 6" descr="Correlations-Esym.png"/>
            <p:cNvPicPr>
              <a:picLocks noChangeAspect="1"/>
            </p:cNvPicPr>
            <p:nvPr/>
          </p:nvPicPr>
          <p:blipFill>
            <a:blip r:embed="rId2" cstate="print"/>
            <a:srcRect b="3418"/>
            <a:stretch>
              <a:fillRect/>
            </a:stretch>
          </p:blipFill>
          <p:spPr>
            <a:xfrm>
              <a:off x="646091" y="1556458"/>
              <a:ext cx="7129509" cy="4672235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390218" y="1142984"/>
            <a:ext cx="8358246" cy="2357454"/>
            <a:chOff x="401300" y="1142984"/>
            <a:chExt cx="8358246" cy="2357454"/>
          </a:xfrm>
        </p:grpSpPr>
        <p:sp>
          <p:nvSpPr>
            <p:cNvPr id="19" name="직사각형 18"/>
            <p:cNvSpPr/>
            <p:nvPr/>
          </p:nvSpPr>
          <p:spPr>
            <a:xfrm>
              <a:off x="401300" y="1142984"/>
              <a:ext cx="8358246" cy="23574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584790" y="1200774"/>
              <a:ext cx="3446200" cy="369332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FF0000"/>
                  </a:solidFill>
                  <a:ea typeface="굴림" pitchFamily="50" charset="-127"/>
                </a:rPr>
                <a:t>RIB can provide crucial input.</a:t>
              </a:r>
              <a:endParaRPr lang="ko-KR" altLang="en-US" b="1" dirty="0" smtClean="0">
                <a:solidFill>
                  <a:srgbClr val="FF0000"/>
                </a:solidFill>
                <a:ea typeface="굴림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59642" y="1241718"/>
            <a:ext cx="8285590" cy="5628164"/>
            <a:chOff x="259642" y="1241718"/>
            <a:chExt cx="8285590" cy="5628164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5902026" y="1241718"/>
              <a:ext cx="2639697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latin typeface="Calibri" pitchFamily="34" charset="0"/>
                  <a:ea typeface="굴림" pitchFamily="50" charset="-127"/>
                </a:rPr>
                <a:t>Effective field theory, QCD</a:t>
              </a:r>
              <a:endParaRPr lang="ko-KR" altLang="en-US" dirty="0" smtClean="0"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023137" y="1771525"/>
              <a:ext cx="1522095" cy="11695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isodiffusion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isotransport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+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isocorrelation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isofractionation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isoscaling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</a:t>
              </a:r>
              <a:endParaRPr lang="en-US" altLang="zh-CN" sz="1400" b="1" dirty="0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51161" y="1715842"/>
              <a:ext cx="766555" cy="12557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-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/</a:t>
              </a: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+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K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+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/K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0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  <a:cs typeface="Calibri" pitchFamily="34" charset="0"/>
                </a:rPr>
                <a:t>n/p</a:t>
              </a:r>
              <a:endParaRPr lang="en-US" altLang="ko-KR" sz="1400" b="1" dirty="0" smtClean="0">
                <a:latin typeface="Calibri" pitchFamily="34" charset="0"/>
                <a:ea typeface="굴림" pitchFamily="50" charset="-127"/>
              </a:endParaRPr>
            </a:p>
            <a:p>
              <a:pPr algn="ctr">
                <a:spcBef>
                  <a:spcPct val="10000"/>
                </a:spcBef>
              </a:pP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3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H/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3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He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g</a:t>
              </a:r>
              <a:endParaRPr lang="ko-KR" altLang="en-US" sz="1400" b="1" dirty="0" smtClean="0">
                <a:latin typeface="Symbol" pitchFamily="18" charset="2"/>
                <a:ea typeface="굴림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259642" y="6531328"/>
              <a:ext cx="720902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indent="177800">
                <a:spcBef>
                  <a:spcPct val="10000"/>
                </a:spcBef>
                <a:buFont typeface="Wingdings" pitchFamily="2" charset="2"/>
                <a:buChar char="§"/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itchFamily="34" charset="0"/>
                  <a:ea typeface="SimSun" pitchFamily="2" charset="-122"/>
                </a:rPr>
                <a:t>Red boxes: added by B.-A. Li                                                                                                  </a:t>
              </a:r>
              <a:endParaRPr lang="ko-KR" altLang="en-US" sz="1600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Stability of Neutron Stars with </a:t>
            </a:r>
            <a:br>
              <a:rPr lang="en-US" altLang="ko-KR" sz="3600" dirty="0" smtClean="0"/>
            </a:br>
            <a:r>
              <a:rPr lang="en-US" altLang="ko-KR" sz="3600" dirty="0" smtClean="0"/>
              <a:t>Super Soft </a:t>
            </a:r>
            <a:r>
              <a:rPr lang="en-US" altLang="ko-KR" sz="36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600" i="1" baseline="-25000" dirty="0" err="1" smtClean="0">
                <a:latin typeface="Times New Roman" pitchFamily="18" charset="0"/>
                <a:cs typeface="Times New Roman" pitchFamily="18" charset="0"/>
              </a:rPr>
              <a:t>sym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13682" y="1196752"/>
            <a:ext cx="8058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If the symmetry energy is too soft, then a mechanical instability will occur when </a:t>
            </a:r>
            <a:r>
              <a:rPr lang="en-US" altLang="ko-KR" sz="2000" i="1" dirty="0" err="1" smtClean="0">
                <a:solidFill>
                  <a:srgbClr val="0070C0"/>
                </a:solidFill>
                <a:ea typeface="굴림" pitchFamily="50" charset="-127"/>
                <a:cs typeface="Times New Roman" pitchFamily="18" charset="0"/>
              </a:rPr>
              <a:t>dP</a:t>
            </a:r>
            <a:r>
              <a:rPr lang="en-US" altLang="ko-KR" sz="2000" i="1" dirty="0" smtClean="0">
                <a:solidFill>
                  <a:srgbClr val="0070C0"/>
                </a:solidFill>
                <a:ea typeface="굴림" pitchFamily="50" charset="-127"/>
                <a:cs typeface="Times New Roman" pitchFamily="18" charset="0"/>
              </a:rPr>
              <a:t>/d</a:t>
            </a:r>
            <a:r>
              <a:rPr lang="el-GR" altLang="ko-KR" sz="2000" i="1" dirty="0" smtClean="0">
                <a:solidFill>
                  <a:srgbClr val="0070C0"/>
                </a:solidFill>
                <a:cs typeface="Times New Roman" pitchFamily="18" charset="0"/>
              </a:rPr>
              <a:t>ρ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  <a:cs typeface="Times New Roman" pitchFamily="18" charset="0"/>
              </a:rPr>
              <a:t>&lt;0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, neutron stars will, then, collapse.</a:t>
            </a:r>
            <a:endParaRPr lang="ko-KR" altLang="en-US" sz="2000" dirty="0" smtClean="0">
              <a:solidFill>
                <a:srgbClr val="0070C0"/>
              </a:solidFill>
              <a:ea typeface="굴림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293452" y="3701104"/>
            <a:ext cx="2152650" cy="1357322"/>
            <a:chOff x="6881813" y="3797300"/>
            <a:chExt cx="2152650" cy="1357322"/>
          </a:xfrm>
        </p:grpSpPr>
        <p:sp>
          <p:nvSpPr>
            <p:cNvPr id="26" name="타원 25"/>
            <p:cNvSpPr/>
            <p:nvPr/>
          </p:nvSpPr>
          <p:spPr>
            <a:xfrm>
              <a:off x="7891455" y="4868870"/>
              <a:ext cx="21431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28" name="개체 27"/>
            <p:cNvGraphicFramePr>
              <a:graphicFrameLocks noChangeAspect="1"/>
            </p:cNvGraphicFramePr>
            <p:nvPr/>
          </p:nvGraphicFramePr>
          <p:xfrm>
            <a:off x="6881813" y="3797300"/>
            <a:ext cx="2152650" cy="703263"/>
          </p:xfrm>
          <a:graphic>
            <a:graphicData uri="http://schemas.openxmlformats.org/presentationml/2006/ole">
              <p:oleObj spid="_x0000_s77826" name="수식" r:id="rId3" imgW="1244520" imgH="406080" progId="Equation.3">
                <p:embed/>
              </p:oleObj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786446" y="2071678"/>
            <a:ext cx="3071833" cy="4116665"/>
            <a:chOff x="5786446" y="2071678"/>
            <a:chExt cx="3071833" cy="4116665"/>
          </a:xfrm>
        </p:grpSpPr>
        <p:pic>
          <p:nvPicPr>
            <p:cNvPr id="27" name="그림 26" descr="Chem-Potentia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6446" y="2071678"/>
              <a:ext cx="3056102" cy="35719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6143636" y="5643578"/>
              <a:ext cx="2714643" cy="54476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1400" dirty="0" smtClean="0">
                  <a:ea typeface="굴림" pitchFamily="50" charset="-127"/>
                </a:rPr>
                <a:t>G.Q. Li, C.-H. Lee &amp; G.E. Brown</a:t>
              </a:r>
            </a:p>
            <a:p>
              <a:pPr>
                <a:spcBef>
                  <a:spcPct val="10000"/>
                </a:spcBef>
              </a:pPr>
              <a:r>
                <a:rPr lang="en-US" altLang="ko-KR" sz="1400" dirty="0" err="1" smtClean="0">
                  <a:ea typeface="굴림" pitchFamily="50" charset="-127"/>
                </a:rPr>
                <a:t>Nucl</a:t>
              </a:r>
              <a:r>
                <a:rPr lang="en-US" altLang="ko-KR" sz="1400" dirty="0" smtClean="0">
                  <a:ea typeface="굴림" pitchFamily="50" charset="-127"/>
                </a:rPr>
                <a:t>. Phys. A 625, 372 (1997)</a:t>
              </a:r>
              <a:endParaRPr lang="ko-KR" altLang="en-US" sz="1400" dirty="0" smtClean="0">
                <a:ea typeface="굴림" pitchFamily="50" charset="-127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>
              <a:off x="6591869" y="2156346"/>
              <a:ext cx="2142698" cy="2497541"/>
            </a:xfrm>
            <a:custGeom>
              <a:avLst/>
              <a:gdLst>
                <a:gd name="connsiteX0" fmla="*/ 2142698 w 2142698"/>
                <a:gd name="connsiteY0" fmla="*/ 2497541 h 2497541"/>
                <a:gd name="connsiteX1" fmla="*/ 1787856 w 2142698"/>
                <a:gd name="connsiteY1" fmla="*/ 2374711 h 2497541"/>
                <a:gd name="connsiteX2" fmla="*/ 1446662 w 2142698"/>
                <a:gd name="connsiteY2" fmla="*/ 2183642 h 2497541"/>
                <a:gd name="connsiteX3" fmla="*/ 1091821 w 2142698"/>
                <a:gd name="connsiteY3" fmla="*/ 1883391 h 2497541"/>
                <a:gd name="connsiteX4" fmla="*/ 805218 w 2142698"/>
                <a:gd name="connsiteY4" fmla="*/ 1555845 h 2497541"/>
                <a:gd name="connsiteX5" fmla="*/ 545910 w 2142698"/>
                <a:gd name="connsiteY5" fmla="*/ 1228299 h 2497541"/>
                <a:gd name="connsiteX6" fmla="*/ 354841 w 2142698"/>
                <a:gd name="connsiteY6" fmla="*/ 941696 h 2497541"/>
                <a:gd name="connsiteX7" fmla="*/ 204716 w 2142698"/>
                <a:gd name="connsiteY7" fmla="*/ 641445 h 2497541"/>
                <a:gd name="connsiteX8" fmla="*/ 122830 w 2142698"/>
                <a:gd name="connsiteY8" fmla="*/ 423081 h 2497541"/>
                <a:gd name="connsiteX9" fmla="*/ 54591 w 2142698"/>
                <a:gd name="connsiteY9" fmla="*/ 232012 h 2497541"/>
                <a:gd name="connsiteX10" fmla="*/ 0 w 2142698"/>
                <a:gd name="connsiteY10" fmla="*/ 0 h 249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2698" h="2497541">
                  <a:moveTo>
                    <a:pt x="2142698" y="2497541"/>
                  </a:moveTo>
                  <a:cubicBezTo>
                    <a:pt x="2023280" y="2462284"/>
                    <a:pt x="1903862" y="2427028"/>
                    <a:pt x="1787856" y="2374711"/>
                  </a:cubicBezTo>
                  <a:cubicBezTo>
                    <a:pt x="1671850" y="2322395"/>
                    <a:pt x="1562668" y="2265529"/>
                    <a:pt x="1446662" y="2183642"/>
                  </a:cubicBezTo>
                  <a:cubicBezTo>
                    <a:pt x="1330656" y="2101755"/>
                    <a:pt x="1198728" y="1988024"/>
                    <a:pt x="1091821" y="1883391"/>
                  </a:cubicBezTo>
                  <a:cubicBezTo>
                    <a:pt x="984914" y="1778758"/>
                    <a:pt x="896203" y="1665027"/>
                    <a:pt x="805218" y="1555845"/>
                  </a:cubicBezTo>
                  <a:cubicBezTo>
                    <a:pt x="714233" y="1446663"/>
                    <a:pt x="620973" y="1330657"/>
                    <a:pt x="545910" y="1228299"/>
                  </a:cubicBezTo>
                  <a:cubicBezTo>
                    <a:pt x="470847" y="1125941"/>
                    <a:pt x="411707" y="1039505"/>
                    <a:pt x="354841" y="941696"/>
                  </a:cubicBezTo>
                  <a:cubicBezTo>
                    <a:pt x="297975" y="843887"/>
                    <a:pt x="243384" y="727881"/>
                    <a:pt x="204716" y="641445"/>
                  </a:cubicBezTo>
                  <a:cubicBezTo>
                    <a:pt x="166048" y="555009"/>
                    <a:pt x="147851" y="491320"/>
                    <a:pt x="122830" y="423081"/>
                  </a:cubicBezTo>
                  <a:cubicBezTo>
                    <a:pt x="97809" y="354842"/>
                    <a:pt x="75063" y="302525"/>
                    <a:pt x="54591" y="232012"/>
                  </a:cubicBezTo>
                  <a:cubicBezTo>
                    <a:pt x="34119" y="161499"/>
                    <a:pt x="17059" y="80749"/>
                    <a:pt x="0" y="0"/>
                  </a:cubicBezTo>
                </a:path>
              </a:pathLst>
            </a:cu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6428096" y="2292824"/>
              <a:ext cx="2292823" cy="2879677"/>
            </a:xfrm>
            <a:custGeom>
              <a:avLst/>
              <a:gdLst>
                <a:gd name="connsiteX0" fmla="*/ 0 w 2292823"/>
                <a:gd name="connsiteY0" fmla="*/ 2879677 h 2879677"/>
                <a:gd name="connsiteX1" fmla="*/ 81886 w 2292823"/>
                <a:gd name="connsiteY1" fmla="*/ 2470245 h 2879677"/>
                <a:gd name="connsiteX2" fmla="*/ 177420 w 2292823"/>
                <a:gd name="connsiteY2" fmla="*/ 2088107 h 2879677"/>
                <a:gd name="connsiteX3" fmla="*/ 327546 w 2292823"/>
                <a:gd name="connsiteY3" fmla="*/ 1692322 h 2879677"/>
                <a:gd name="connsiteX4" fmla="*/ 491319 w 2292823"/>
                <a:gd name="connsiteY4" fmla="*/ 1378424 h 2879677"/>
                <a:gd name="connsiteX5" fmla="*/ 668740 w 2292823"/>
                <a:gd name="connsiteY5" fmla="*/ 1146412 h 2879677"/>
                <a:gd name="connsiteX6" fmla="*/ 873456 w 2292823"/>
                <a:gd name="connsiteY6" fmla="*/ 914400 h 2879677"/>
                <a:gd name="connsiteX7" fmla="*/ 1119116 w 2292823"/>
                <a:gd name="connsiteY7" fmla="*/ 709683 h 2879677"/>
                <a:gd name="connsiteX8" fmla="*/ 1433014 w 2292823"/>
                <a:gd name="connsiteY8" fmla="*/ 491319 h 2879677"/>
                <a:gd name="connsiteX9" fmla="*/ 1733265 w 2292823"/>
                <a:gd name="connsiteY9" fmla="*/ 313898 h 2879677"/>
                <a:gd name="connsiteX10" fmla="*/ 1978925 w 2292823"/>
                <a:gd name="connsiteY10" fmla="*/ 163773 h 2879677"/>
                <a:gd name="connsiteX11" fmla="*/ 2292823 w 2292823"/>
                <a:gd name="connsiteY11" fmla="*/ 0 h 28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2823" h="2879677">
                  <a:moveTo>
                    <a:pt x="0" y="2879677"/>
                  </a:moveTo>
                  <a:cubicBezTo>
                    <a:pt x="26158" y="2740925"/>
                    <a:pt x="52316" y="2602173"/>
                    <a:pt x="81886" y="2470245"/>
                  </a:cubicBezTo>
                  <a:cubicBezTo>
                    <a:pt x="111456" y="2338317"/>
                    <a:pt x="136477" y="2217761"/>
                    <a:pt x="177420" y="2088107"/>
                  </a:cubicBezTo>
                  <a:cubicBezTo>
                    <a:pt x="218363" y="1958453"/>
                    <a:pt x="275230" y="1810602"/>
                    <a:pt x="327546" y="1692322"/>
                  </a:cubicBezTo>
                  <a:cubicBezTo>
                    <a:pt x="379862" y="1574042"/>
                    <a:pt x="434453" y="1469409"/>
                    <a:pt x="491319" y="1378424"/>
                  </a:cubicBezTo>
                  <a:cubicBezTo>
                    <a:pt x="548185" y="1287439"/>
                    <a:pt x="605051" y="1223749"/>
                    <a:pt x="668740" y="1146412"/>
                  </a:cubicBezTo>
                  <a:cubicBezTo>
                    <a:pt x="732430" y="1069075"/>
                    <a:pt x="798393" y="987188"/>
                    <a:pt x="873456" y="914400"/>
                  </a:cubicBezTo>
                  <a:cubicBezTo>
                    <a:pt x="948519" y="841612"/>
                    <a:pt x="1025856" y="780196"/>
                    <a:pt x="1119116" y="709683"/>
                  </a:cubicBezTo>
                  <a:cubicBezTo>
                    <a:pt x="1212376" y="639170"/>
                    <a:pt x="1330656" y="557283"/>
                    <a:pt x="1433014" y="491319"/>
                  </a:cubicBezTo>
                  <a:cubicBezTo>
                    <a:pt x="1535372" y="425355"/>
                    <a:pt x="1642280" y="368489"/>
                    <a:pt x="1733265" y="313898"/>
                  </a:cubicBezTo>
                  <a:cubicBezTo>
                    <a:pt x="1824250" y="259307"/>
                    <a:pt x="1885665" y="216089"/>
                    <a:pt x="1978925" y="163773"/>
                  </a:cubicBezTo>
                  <a:cubicBezTo>
                    <a:pt x="2072185" y="111457"/>
                    <a:pt x="2182504" y="55728"/>
                    <a:pt x="2292823" y="0"/>
                  </a:cubicBezTo>
                </a:path>
              </a:pathLst>
            </a:cu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aphicFrame>
          <p:nvGraphicFramePr>
            <p:cNvPr id="38" name="개체 37"/>
            <p:cNvGraphicFramePr>
              <a:graphicFrameLocks noChangeAspect="1"/>
            </p:cNvGraphicFramePr>
            <p:nvPr/>
          </p:nvGraphicFramePr>
          <p:xfrm>
            <a:off x="7626372" y="2784018"/>
            <a:ext cx="446090" cy="573544"/>
          </p:xfrm>
          <a:graphic>
            <a:graphicData uri="http://schemas.openxmlformats.org/presentationml/2006/ole">
              <p:oleObj spid="_x0000_s77827" name="수식" r:id="rId5" imgW="177480" imgH="228600" progId="Equation.3">
                <p:embed/>
              </p:oleObj>
            </a:graphicData>
          </a:graphic>
        </p:graphicFrame>
        <p:graphicFrame>
          <p:nvGraphicFramePr>
            <p:cNvPr id="77828" name="Object 4"/>
            <p:cNvGraphicFramePr>
              <a:graphicFrameLocks noChangeAspect="1"/>
            </p:cNvGraphicFramePr>
            <p:nvPr/>
          </p:nvGraphicFramePr>
          <p:xfrm>
            <a:off x="7652721" y="4205619"/>
            <a:ext cx="541337" cy="539750"/>
          </p:xfrm>
          <a:graphic>
            <a:graphicData uri="http://schemas.openxmlformats.org/presentationml/2006/ole">
              <p:oleObj spid="_x0000_s77828" name="수식" r:id="rId6" imgW="215640" imgH="215640" progId="Equation.3">
                <p:embed/>
              </p:oleObj>
            </a:graphicData>
          </a:graphic>
        </p:graphicFrame>
        <p:sp>
          <p:nvSpPr>
            <p:cNvPr id="39" name="TextBox 38"/>
            <p:cNvSpPr txBox="1"/>
            <p:nvPr/>
          </p:nvSpPr>
          <p:spPr bwMode="auto">
            <a:xfrm>
              <a:off x="8173966" y="2383689"/>
              <a:ext cx="470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4800" dirty="0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?</a:t>
              </a:r>
              <a:endParaRPr lang="ko-KR" altLang="en-US" sz="4800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62152" y="1966920"/>
            <a:ext cx="5457613" cy="4347316"/>
            <a:chOff x="262152" y="1952852"/>
            <a:chExt cx="5457613" cy="4347316"/>
          </a:xfrm>
        </p:grpSpPr>
        <p:grpSp>
          <p:nvGrpSpPr>
            <p:cNvPr id="25" name="그룹 24"/>
            <p:cNvGrpSpPr/>
            <p:nvPr/>
          </p:nvGrpSpPr>
          <p:grpSpPr>
            <a:xfrm>
              <a:off x="262152" y="1957320"/>
              <a:ext cx="5457613" cy="4342848"/>
              <a:chOff x="3686419" y="1957320"/>
              <a:chExt cx="5457613" cy="4342848"/>
            </a:xfrm>
          </p:grpSpPr>
          <p:sp>
            <p:nvSpPr>
              <p:cNvPr id="10" name="TextBox 5"/>
              <p:cNvSpPr txBox="1">
                <a:spLocks noChangeArrowheads="1"/>
              </p:cNvSpPr>
              <p:nvPr/>
            </p:nvSpPr>
            <p:spPr bwMode="auto">
              <a:xfrm>
                <a:off x="5836652" y="2782669"/>
                <a:ext cx="29231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ko-KR" dirty="0">
                    <a:latin typeface="Calibri" pitchFamily="34" charset="0"/>
                    <a:ea typeface="굴림" pitchFamily="50" charset="-127"/>
                  </a:rPr>
                  <a:t>TOV equation: a condition </a:t>
                </a:r>
                <a:r>
                  <a:rPr lang="en-US" altLang="ko-KR" dirty="0" smtClean="0">
                    <a:latin typeface="Calibri" pitchFamily="34" charset="0"/>
                    <a:ea typeface="굴림" pitchFamily="50" charset="-127"/>
                  </a:rPr>
                  <a:t>at </a:t>
                </a:r>
              </a:p>
              <a:p>
                <a:pPr eaLnBrk="0" hangingPunct="0"/>
                <a:r>
                  <a:rPr lang="en-US" altLang="ko-KR" dirty="0" err="1" smtClean="0">
                    <a:latin typeface="Calibri" pitchFamily="34" charset="0"/>
                    <a:ea typeface="굴림" pitchFamily="50" charset="-127"/>
                  </a:rPr>
                  <a:t>hydrodynamical</a:t>
                </a:r>
                <a:r>
                  <a:rPr lang="en-US" altLang="ko-KR" dirty="0" smtClean="0">
                    <a:latin typeface="Calibri" pitchFamily="34" charset="0"/>
                    <a:ea typeface="굴림" pitchFamily="50" charset="-127"/>
                  </a:rPr>
                  <a:t> </a:t>
                </a:r>
                <a:r>
                  <a:rPr lang="en-US" altLang="ko-KR" dirty="0">
                    <a:latin typeface="Calibri" pitchFamily="34" charset="0"/>
                    <a:ea typeface="굴림" pitchFamily="50" charset="-127"/>
                  </a:rPr>
                  <a:t>equilibrium</a:t>
                </a:r>
              </a:p>
            </p:txBody>
          </p:sp>
          <p:sp>
            <p:nvSpPr>
              <p:cNvPr id="11" name="Down Arrow 13"/>
              <p:cNvSpPr>
                <a:spLocks noChangeArrowheads="1"/>
              </p:cNvSpPr>
              <p:nvPr/>
            </p:nvSpPr>
            <p:spPr bwMode="auto">
              <a:xfrm rot="10800000" flipH="1">
                <a:off x="4343400" y="3167066"/>
                <a:ext cx="609600" cy="762000"/>
              </a:xfrm>
              <a:prstGeom prst="downArrow">
                <a:avLst>
                  <a:gd name="adj1" fmla="val 31250"/>
                  <a:gd name="adj2" fmla="val 50000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/>
                <a:endParaRPr lang="ko-KR" altLang="ko-KR"/>
              </a:p>
            </p:txBody>
          </p:sp>
          <p:sp>
            <p:nvSpPr>
              <p:cNvPr id="12" name="TextBox 14"/>
              <p:cNvSpPr txBox="1">
                <a:spLocks noChangeArrowheads="1"/>
              </p:cNvSpPr>
              <p:nvPr/>
            </p:nvSpPr>
            <p:spPr bwMode="auto">
              <a:xfrm>
                <a:off x="4210053" y="1957320"/>
                <a:ext cx="1000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ko-KR" sz="2000" dirty="0">
                    <a:solidFill>
                      <a:srgbClr val="FF0000"/>
                    </a:solidFill>
                    <a:latin typeface="Calibri" pitchFamily="34" charset="0"/>
                    <a:ea typeface="굴림" pitchFamily="50" charset="-127"/>
                  </a:rPr>
                  <a:t>Gravity</a:t>
                </a:r>
              </a:p>
            </p:txBody>
          </p:sp>
          <p:sp>
            <p:nvSpPr>
              <p:cNvPr id="13" name="TextBox 15"/>
              <p:cNvSpPr txBox="1">
                <a:spLocks noChangeArrowheads="1"/>
              </p:cNvSpPr>
              <p:nvPr/>
            </p:nvSpPr>
            <p:spPr bwMode="auto">
              <a:xfrm>
                <a:off x="3686419" y="3974430"/>
                <a:ext cx="195239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000" dirty="0" smtClean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Nuclear pressure</a:t>
                </a:r>
                <a:endParaRPr lang="en-US" altLang="ko-KR" sz="2000" dirty="0">
                  <a:solidFill>
                    <a:srgbClr val="0000FF"/>
                  </a:solidFill>
                  <a:latin typeface="Calibri" pitchFamily="34" charset="0"/>
                  <a:ea typeface="굴림" pitchFamily="50" charset="-127"/>
                </a:endParaRPr>
              </a:p>
            </p:txBody>
          </p:sp>
          <p:sp>
            <p:nvSpPr>
              <p:cNvPr id="15" name="TextBox 17"/>
              <p:cNvSpPr txBox="1">
                <a:spLocks noChangeArrowheads="1"/>
              </p:cNvSpPr>
              <p:nvPr/>
            </p:nvSpPr>
            <p:spPr bwMode="auto">
              <a:xfrm>
                <a:off x="3781425" y="4354496"/>
                <a:ext cx="193358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ko-KR" sz="2000" dirty="0">
                    <a:latin typeface="Calibri" pitchFamily="34" charset="0"/>
                    <a:ea typeface="굴림" pitchFamily="50" charset="-127"/>
                  </a:rPr>
                  <a:t>For </a:t>
                </a:r>
                <a:r>
                  <a:rPr lang="en-US" altLang="ko-KR" sz="2000" i="1" dirty="0" err="1">
                    <a:latin typeface="Calibri" pitchFamily="34" charset="0"/>
                    <a:ea typeface="굴림" pitchFamily="50" charset="-127"/>
                  </a:rPr>
                  <a:t>npe</a:t>
                </a:r>
                <a:r>
                  <a:rPr lang="en-US" altLang="ko-KR" sz="2000" dirty="0">
                    <a:latin typeface="Calibri" pitchFamily="34" charset="0"/>
                    <a:ea typeface="굴림" pitchFamily="50" charset="-127"/>
                  </a:rPr>
                  <a:t> </a:t>
                </a:r>
                <a:r>
                  <a:rPr lang="en-US" altLang="ko-KR" sz="2000" dirty="0" smtClean="0">
                    <a:latin typeface="Calibri" pitchFamily="34" charset="0"/>
                    <a:ea typeface="굴림" pitchFamily="50" charset="-127"/>
                  </a:rPr>
                  <a:t>matter,</a:t>
                </a:r>
                <a:endParaRPr lang="en-US" altLang="ko-KR" sz="2000" dirty="0">
                  <a:latin typeface="Calibri" pitchFamily="34" charset="0"/>
                  <a:ea typeface="굴림" pitchFamily="50" charset="-127"/>
                </a:endParaRPr>
              </a:p>
            </p:txBody>
          </p:sp>
          <p:sp>
            <p:nvSpPr>
              <p:cNvPr id="16" name="Down Arrow 13"/>
              <p:cNvSpPr>
                <a:spLocks noChangeArrowheads="1"/>
              </p:cNvSpPr>
              <p:nvPr/>
            </p:nvSpPr>
            <p:spPr bwMode="auto">
              <a:xfrm flipH="1">
                <a:off x="4343400" y="2357430"/>
                <a:ext cx="609600" cy="762000"/>
              </a:xfrm>
              <a:prstGeom prst="downArrow">
                <a:avLst>
                  <a:gd name="adj1" fmla="val 31250"/>
                  <a:gd name="adj2" fmla="val 50000"/>
                </a:avLst>
              </a:prstGeom>
              <a:solidFill>
                <a:srgbClr val="FF3300"/>
              </a:solidFill>
              <a:ln w="9525" algn="ctr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/>
                <a:endParaRPr lang="ko-KR" altLang="ko-KR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484175" y="5930836"/>
                <a:ext cx="4659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ko-KR" i="1" dirty="0" err="1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dP</a:t>
                </a:r>
                <a:r>
                  <a:rPr lang="en-US" altLang="ko-KR" i="1" dirty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/d</a:t>
                </a:r>
                <a:r>
                  <a:rPr lang="el-GR" altLang="ko-KR" i="1" dirty="0">
                    <a:solidFill>
                      <a:srgbClr val="0000FF"/>
                    </a:solidFill>
                    <a:latin typeface="Calibri" pitchFamily="34" charset="0"/>
                  </a:rPr>
                  <a:t>ρ</a:t>
                </a:r>
                <a:r>
                  <a:rPr lang="en-US" altLang="ko-KR" dirty="0" smtClean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&lt;0, </a:t>
                </a:r>
                <a:r>
                  <a:rPr lang="en-US" altLang="ko-KR" dirty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if </a:t>
                </a:r>
                <a:r>
                  <a:rPr lang="en-US" altLang="ko-KR" i="1" dirty="0" err="1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  <a:cs typeface="Times New Roman" pitchFamily="18" charset="0"/>
                  </a:rPr>
                  <a:t>E’</a:t>
                </a:r>
                <a:r>
                  <a:rPr lang="en-US" altLang="ko-KR" i="1" baseline="-25000" dirty="0" err="1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  <a:cs typeface="Times New Roman" pitchFamily="18" charset="0"/>
                  </a:rPr>
                  <a:t>sym</a:t>
                </a:r>
                <a:r>
                  <a:rPr lang="en-US" altLang="ko-KR" dirty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 is big and negative (super-soft)</a:t>
                </a:r>
              </a:p>
            </p:txBody>
          </p:sp>
          <p:sp>
            <p:nvSpPr>
              <p:cNvPr id="23" name="위쪽 화살표 22"/>
              <p:cNvSpPr/>
              <p:nvPr/>
            </p:nvSpPr>
            <p:spPr>
              <a:xfrm>
                <a:off x="6479223" y="5711818"/>
                <a:ext cx="159019" cy="28895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32" name="개체 31"/>
            <p:cNvGraphicFramePr>
              <a:graphicFrameLocks noChangeAspect="1"/>
            </p:cNvGraphicFramePr>
            <p:nvPr/>
          </p:nvGraphicFramePr>
          <p:xfrm>
            <a:off x="648121" y="4558360"/>
            <a:ext cx="4788387" cy="1214446"/>
          </p:xfrm>
          <a:graphic>
            <a:graphicData uri="http://schemas.openxmlformats.org/presentationml/2006/ole">
              <p:oleObj spid="_x0000_s77830" name="수식" r:id="rId7" imgW="3504960" imgH="888840" progId="Equation.3">
                <p:embed/>
              </p:oleObj>
            </a:graphicData>
          </a:graphic>
        </p:graphicFrame>
        <p:graphicFrame>
          <p:nvGraphicFramePr>
            <p:cNvPr id="31" name="개체 30"/>
            <p:cNvGraphicFramePr>
              <a:graphicFrameLocks noChangeAspect="1"/>
            </p:cNvGraphicFramePr>
            <p:nvPr/>
          </p:nvGraphicFramePr>
          <p:xfrm>
            <a:off x="2530792" y="1952852"/>
            <a:ext cx="2714643" cy="805910"/>
          </p:xfrm>
          <a:graphic>
            <a:graphicData uri="http://schemas.openxmlformats.org/presentationml/2006/ole">
              <p:oleObj spid="_x0000_s77829" name="수식" r:id="rId8" imgW="1625400" imgH="482400" progId="Equation.3">
                <p:embed/>
              </p:oleObj>
            </a:graphicData>
          </a:graphic>
        </p:graphicFrame>
      </p:grpSp>
      <p:sp>
        <p:nvSpPr>
          <p:cNvPr id="34" name="타원 33"/>
          <p:cNvSpPr/>
          <p:nvPr/>
        </p:nvSpPr>
        <p:spPr>
          <a:xfrm>
            <a:off x="2802896" y="5327332"/>
            <a:ext cx="697534" cy="3571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209316" y="3156704"/>
            <a:ext cx="2016224" cy="2016224"/>
          </a:xfrm>
          <a:prstGeom prst="ellipse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Observables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01300" y="1196571"/>
            <a:ext cx="8063746" cy="48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Signals at sub-saturation densities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Sizes of n-skins for unstable nuclei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n/p ratio of fast, pre-equilibrium nucleons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err="1" smtClean="0">
                <a:ea typeface="굴림" pitchFamily="50" charset="-127"/>
              </a:rPr>
              <a:t>Isospin</a:t>
            </a:r>
            <a:r>
              <a:rPr lang="en-US" altLang="ko-KR" dirty="0" smtClean="0">
                <a:ea typeface="굴림" pitchFamily="50" charset="-127"/>
              </a:rPr>
              <a:t> fractionation and </a:t>
            </a:r>
            <a:r>
              <a:rPr lang="en-US" altLang="ko-KR" dirty="0" err="1" smtClean="0">
                <a:ea typeface="굴림" pitchFamily="50" charset="-127"/>
              </a:rPr>
              <a:t>isoscaling</a:t>
            </a:r>
            <a:r>
              <a:rPr lang="en-US" altLang="ko-KR" dirty="0" smtClean="0">
                <a:ea typeface="굴림" pitchFamily="50" charset="-127"/>
              </a:rPr>
              <a:t> in nuclear </a:t>
            </a:r>
            <a:r>
              <a:rPr lang="en-US" altLang="ko-KR" dirty="0" err="1" smtClean="0">
                <a:ea typeface="굴림" pitchFamily="50" charset="-127"/>
              </a:rPr>
              <a:t>multifragmentation</a:t>
            </a:r>
            <a:endParaRPr lang="en-US" altLang="ko-KR" dirty="0" smtClean="0">
              <a:ea typeface="굴림" pitchFamily="50" charset="-127"/>
            </a:endParaRP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err="1" smtClean="0">
                <a:ea typeface="굴림" pitchFamily="50" charset="-127"/>
              </a:rPr>
              <a:t>Isospin</a:t>
            </a:r>
            <a:r>
              <a:rPr lang="en-US" altLang="ko-KR" dirty="0" smtClean="0">
                <a:ea typeface="굴림" pitchFamily="50" charset="-127"/>
              </a:rPr>
              <a:t> diffusion (transport)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Differential collective flows (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1</a:t>
            </a:r>
            <a:r>
              <a:rPr lang="en-US" altLang="ko-KR" dirty="0" smtClean="0">
                <a:ea typeface="굴림" pitchFamily="50" charset="-127"/>
              </a:rPr>
              <a:t> &amp; 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2</a:t>
            </a:r>
            <a:r>
              <a:rPr lang="en-US" altLang="ko-KR" dirty="0" smtClean="0">
                <a:ea typeface="굴림" pitchFamily="50" charset="-127"/>
              </a:rPr>
              <a:t>) of n and p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Correlation function of n and p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baseline="30000" dirty="0" smtClean="0">
                <a:ea typeface="굴림" pitchFamily="50" charset="-127"/>
              </a:rPr>
              <a:t>3</a:t>
            </a:r>
            <a:r>
              <a:rPr lang="en-US" altLang="ko-KR" dirty="0" smtClean="0">
                <a:ea typeface="굴림" pitchFamily="50" charset="-127"/>
              </a:rPr>
              <a:t>H/</a:t>
            </a:r>
            <a:r>
              <a:rPr lang="en-US" altLang="ko-KR" baseline="30000" dirty="0" smtClean="0">
                <a:ea typeface="굴림" pitchFamily="50" charset="-127"/>
              </a:rPr>
              <a:t>3</a:t>
            </a:r>
            <a:r>
              <a:rPr lang="en-US" altLang="ko-KR" dirty="0" smtClean="0">
                <a:ea typeface="굴림" pitchFamily="50" charset="-127"/>
              </a:rPr>
              <a:t>He ratio, etc. </a:t>
            </a:r>
          </a:p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Signals at supra-saturation densities 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latin typeface="Symbol" pitchFamily="18" charset="2"/>
                <a:ea typeface="굴림" pitchFamily="50" charset="-127"/>
              </a:rPr>
              <a:t>p</a:t>
            </a:r>
            <a:r>
              <a:rPr lang="en-US" altLang="ko-KR" baseline="30000" dirty="0" smtClean="0">
                <a:ea typeface="굴림" pitchFamily="50" charset="-127"/>
              </a:rPr>
              <a:t>-</a:t>
            </a:r>
            <a:r>
              <a:rPr lang="en-US" altLang="ko-KR" dirty="0" smtClean="0">
                <a:ea typeface="굴림" pitchFamily="50" charset="-127"/>
              </a:rPr>
              <a:t>/</a:t>
            </a:r>
            <a:r>
              <a:rPr lang="en-US" altLang="ko-KR" dirty="0" smtClean="0">
                <a:latin typeface="Symbol" pitchFamily="18" charset="2"/>
                <a:ea typeface="굴림" pitchFamily="50" charset="-127"/>
              </a:rPr>
              <a:t>p</a:t>
            </a:r>
            <a:r>
              <a:rPr lang="en-US" altLang="ko-KR" baseline="30000" dirty="0" smtClean="0">
                <a:ea typeface="굴림" pitchFamily="50" charset="-127"/>
              </a:rPr>
              <a:t>+</a:t>
            </a:r>
            <a:r>
              <a:rPr lang="en-US" altLang="ko-KR" dirty="0" smtClean="0">
                <a:ea typeface="굴림" pitchFamily="50" charset="-127"/>
              </a:rPr>
              <a:t> ratio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K</a:t>
            </a:r>
            <a:r>
              <a:rPr lang="en-US" altLang="ko-KR" baseline="30000" dirty="0" smtClean="0">
                <a:ea typeface="굴림" pitchFamily="50" charset="-127"/>
              </a:rPr>
              <a:t>+</a:t>
            </a:r>
            <a:r>
              <a:rPr lang="en-US" altLang="ko-KR" dirty="0" smtClean="0">
                <a:ea typeface="굴림" pitchFamily="50" charset="-127"/>
              </a:rPr>
              <a:t>/K</a:t>
            </a:r>
            <a:r>
              <a:rPr lang="en-US" altLang="ko-KR" baseline="30000" dirty="0" smtClean="0">
                <a:ea typeface="굴림" pitchFamily="50" charset="-127"/>
              </a:rPr>
              <a:t>0</a:t>
            </a:r>
            <a:r>
              <a:rPr lang="en-US" altLang="ko-KR" dirty="0" smtClean="0">
                <a:ea typeface="굴림" pitchFamily="50" charset="-127"/>
              </a:rPr>
              <a:t> ratio (irrelevant to </a:t>
            </a:r>
            <a:r>
              <a:rPr lang="en-US" altLang="ko-KR" dirty="0" err="1" smtClean="0">
                <a:ea typeface="굴림" pitchFamily="50" charset="-127"/>
              </a:rPr>
              <a:t>KoRIA</a:t>
            </a:r>
            <a:r>
              <a:rPr lang="en-US" altLang="ko-KR" dirty="0" smtClean="0">
                <a:ea typeface="굴림" pitchFamily="50" charset="-127"/>
              </a:rPr>
              <a:t> energies)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Differential collective flows (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1</a:t>
            </a:r>
            <a:r>
              <a:rPr lang="en-US" altLang="ko-KR" dirty="0" smtClean="0">
                <a:ea typeface="굴림" pitchFamily="50" charset="-127"/>
              </a:rPr>
              <a:t> &amp; 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2</a:t>
            </a:r>
            <a:r>
              <a:rPr lang="en-US" altLang="ko-KR" dirty="0" smtClean="0">
                <a:ea typeface="굴림" pitchFamily="50" charset="-127"/>
              </a:rPr>
              <a:t>) of n and p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err="1" smtClean="0">
                <a:ea typeface="굴림" pitchFamily="50" charset="-127"/>
              </a:rPr>
              <a:t>Azimuthal</a:t>
            </a:r>
            <a:r>
              <a:rPr lang="en-US" altLang="ko-KR" dirty="0" smtClean="0">
                <a:ea typeface="굴림" pitchFamily="50" charset="-127"/>
              </a:rPr>
              <a:t> angle dependence of n/p ratio with respect to the R.P.</a:t>
            </a:r>
          </a:p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Correlation of various observables</a:t>
            </a:r>
          </a:p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Simultaneous measurement of neutrons and charged particles</a:t>
            </a:r>
            <a:endParaRPr lang="ko-KR" altLang="en-US" sz="20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785786" y="128268"/>
            <a:ext cx="3286148" cy="3157856"/>
            <a:chOff x="0" y="292214"/>
            <a:chExt cx="4973054" cy="5225635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t="6058"/>
            <a:stretch>
              <a:fillRect/>
            </a:stretch>
          </p:blipFill>
          <p:spPr bwMode="auto">
            <a:xfrm>
              <a:off x="0" y="292214"/>
              <a:ext cx="4973054" cy="522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rot="20121401">
              <a:off x="2296163" y="2921361"/>
              <a:ext cx="1607339" cy="56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1600" b="1" dirty="0">
                  <a:solidFill>
                    <a:srgbClr val="FF3300"/>
                  </a:solidFill>
                  <a:ea typeface="宋体" pitchFamily="2" charset="-122"/>
                </a:rPr>
                <a:t>Soft </a:t>
              </a:r>
              <a:r>
                <a:rPr lang="en-US" altLang="zh-CN" sz="1600" b="1" dirty="0" err="1">
                  <a:solidFill>
                    <a:srgbClr val="FF3300"/>
                  </a:solidFill>
                  <a:ea typeface="宋体" pitchFamily="2" charset="-122"/>
                </a:rPr>
                <a:t>E</a:t>
              </a:r>
              <a:r>
                <a:rPr lang="en-US" altLang="zh-CN" sz="1600" b="1" baseline="-25000" dirty="0" err="1">
                  <a:solidFill>
                    <a:srgbClr val="FF3300"/>
                  </a:solidFill>
                  <a:ea typeface="宋体" pitchFamily="2" charset="-122"/>
                </a:rPr>
                <a:t>sym</a:t>
              </a:r>
              <a:endParaRPr lang="en-US" altLang="zh-CN" sz="1600" b="1" baseline="-25000" dirty="0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362704" y="4237992"/>
              <a:ext cx="1772482" cy="57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FFFF"/>
                  </a:solidFill>
                  <a:ea typeface="宋体" pitchFamily="2" charset="-122"/>
                </a:rPr>
                <a:t>Stiff </a:t>
              </a:r>
              <a:r>
                <a:rPr lang="en-US" altLang="zh-CN" sz="1600" b="1" dirty="0" err="1">
                  <a:solidFill>
                    <a:srgbClr val="00FFFF"/>
                  </a:solidFill>
                  <a:ea typeface="宋体" pitchFamily="2" charset="-122"/>
                </a:rPr>
                <a:t>E</a:t>
              </a:r>
              <a:r>
                <a:rPr lang="en-US" altLang="zh-CN" sz="1600" b="1" baseline="-25000" dirty="0" err="1">
                  <a:solidFill>
                    <a:srgbClr val="00FFFF"/>
                  </a:solidFill>
                  <a:ea typeface="宋体" pitchFamily="2" charset="-122"/>
                </a:rPr>
                <a:t>sym</a:t>
              </a:r>
              <a:endParaRPr lang="en-US" altLang="zh-CN" sz="1600" b="1" baseline="-25000" dirty="0">
                <a:solidFill>
                  <a:srgbClr val="00FFFF"/>
                </a:solidFill>
                <a:ea typeface="宋体" pitchFamily="2" charset="-122"/>
              </a:endParaRPr>
            </a:p>
          </p:txBody>
        </p:sp>
        <p:sp>
          <p:nvSpPr>
            <p:cNvPr id="12" name="TextBox 26"/>
            <p:cNvSpPr txBox="1">
              <a:spLocks noChangeArrowheads="1"/>
            </p:cNvSpPr>
            <p:nvPr/>
          </p:nvSpPr>
          <p:spPr bwMode="auto">
            <a:xfrm>
              <a:off x="1426082" y="338932"/>
              <a:ext cx="2596270" cy="56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cs typeface="华文楷体"/>
                </a:rPr>
                <a:t>Central density</a:t>
              </a:r>
              <a:endParaRPr lang="zh-CN" altLang="en-US" sz="1600" dirty="0">
                <a:cs typeface="华文楷体"/>
              </a:endParaRPr>
            </a:p>
          </p:txBody>
        </p:sp>
      </p:grp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5543584" y="5077438"/>
            <a:ext cx="33861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More neutrons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are emitted from the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n-rich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system and softer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symmetry energies.</a:t>
            </a:r>
            <a:endParaRPr lang="en-US" altLang="ko-KR" sz="2000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>
          <a:xfrm>
            <a:off x="4643438" y="98710"/>
            <a:ext cx="4043362" cy="78581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Yield Ratio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42844" y="3571876"/>
            <a:ext cx="4857784" cy="3143272"/>
            <a:chOff x="357158" y="1853083"/>
            <a:chExt cx="5228572" cy="3647619"/>
          </a:xfrm>
        </p:grpSpPr>
        <p:pic>
          <p:nvPicPr>
            <p:cNvPr id="35" name="그림 34" descr="Double-rati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853083"/>
              <a:ext cx="5228572" cy="364761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 bwMode="auto">
            <a:xfrm>
              <a:off x="1401996" y="4143379"/>
              <a:ext cx="1185666" cy="70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indent="273050">
                <a:spcBef>
                  <a:spcPct val="10000"/>
                </a:spcBef>
                <a:buFont typeface="맑은 고딕" pitchFamily="50" charset="-127"/>
                <a:buChar char="■"/>
              </a:pPr>
              <a:r>
                <a:rPr lang="en-US" altLang="ko-KR" sz="1600" dirty="0" smtClean="0">
                  <a:ea typeface="굴림" pitchFamily="50" charset="-127"/>
                </a:rPr>
                <a:t>n/p</a:t>
              </a:r>
            </a:p>
            <a:p>
              <a:pPr indent="273050">
                <a:spcBef>
                  <a:spcPct val="10000"/>
                </a:spcBef>
                <a:buFont typeface="맑은 고딕" pitchFamily="50" charset="-127"/>
                <a:buChar char="□"/>
              </a:pPr>
              <a:r>
                <a:rPr lang="en-US" altLang="ko-KR" sz="1600" baseline="30000" dirty="0" smtClean="0">
                  <a:ea typeface="굴림" pitchFamily="50" charset="-127"/>
                </a:rPr>
                <a:t>3</a:t>
              </a:r>
              <a:r>
                <a:rPr lang="en-US" altLang="ko-KR" sz="1600" dirty="0" smtClean="0">
                  <a:ea typeface="굴림" pitchFamily="50" charset="-127"/>
                </a:rPr>
                <a:t>H/</a:t>
              </a:r>
              <a:r>
                <a:rPr lang="en-US" altLang="ko-KR" sz="1600" baseline="30000" dirty="0" smtClean="0">
                  <a:ea typeface="굴림" pitchFamily="50" charset="-127"/>
                </a:rPr>
                <a:t>3</a:t>
              </a:r>
              <a:r>
                <a:rPr lang="en-US" altLang="ko-KR" sz="1600" dirty="0" smtClean="0">
                  <a:ea typeface="굴림" pitchFamily="50" charset="-127"/>
                </a:rPr>
                <a:t>He</a:t>
              </a:r>
              <a:endParaRPr lang="ko-KR" altLang="en-US" sz="1600" dirty="0" smtClean="0">
                <a:ea typeface="굴림" pitchFamily="50" charset="-127"/>
              </a:endParaRPr>
            </a:p>
          </p:txBody>
        </p:sp>
        <p:graphicFrame>
          <p:nvGraphicFramePr>
            <p:cNvPr id="37" name="개체 36"/>
            <p:cNvGraphicFramePr>
              <a:graphicFrameLocks noChangeAspect="1"/>
            </p:cNvGraphicFramePr>
            <p:nvPr/>
          </p:nvGraphicFramePr>
          <p:xfrm>
            <a:off x="2727114" y="1998618"/>
            <a:ext cx="1705254" cy="884265"/>
          </p:xfrm>
          <a:graphic>
            <a:graphicData uri="http://schemas.openxmlformats.org/presentationml/2006/ole">
              <p:oleObj spid="_x0000_s81921" name="수식" r:id="rId5" imgW="1028520" imgH="533160" progId="Equation.3">
                <p:embed/>
              </p:oleObj>
            </a:graphicData>
          </a:graphic>
        </p:graphicFrame>
      </p:grp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2438291" y="5558869"/>
            <a:ext cx="2276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굴림" pitchFamily="50" charset="-127"/>
              </a:rPr>
              <a:t>M. A. </a:t>
            </a:r>
            <a:r>
              <a:rPr lang="en-US" altLang="ko-KR" sz="1600" dirty="0" err="1" smtClean="0">
                <a:ea typeface="굴림" pitchFamily="50" charset="-127"/>
              </a:rPr>
              <a:t>Famiano</a:t>
            </a:r>
            <a:r>
              <a:rPr lang="en-US" altLang="ko-KR" sz="1600" dirty="0" smtClean="0">
                <a:ea typeface="굴림" pitchFamily="50" charset="-127"/>
              </a:rPr>
              <a:t> </a:t>
            </a:r>
            <a:r>
              <a:rPr lang="en-US" altLang="ko-KR" sz="1600" dirty="0">
                <a:ea typeface="굴림" pitchFamily="50" charset="-127"/>
              </a:rPr>
              <a:t>et al. </a:t>
            </a:r>
            <a:endParaRPr lang="en-US" altLang="ko-KR" sz="1600" dirty="0" smtClean="0">
              <a:ea typeface="굴림" pitchFamily="50" charset="-127"/>
            </a:endParaRPr>
          </a:p>
          <a:p>
            <a:r>
              <a:rPr lang="en-US" altLang="ko-KR" sz="1600" dirty="0" smtClean="0">
                <a:ea typeface="굴림" pitchFamily="50" charset="-127"/>
              </a:rPr>
              <a:t>RPL 97, 052701 (2006)</a:t>
            </a:r>
            <a:endParaRPr lang="en-US" altLang="ko-KR" sz="1600" dirty="0"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14348" y="3286124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Double</a:t>
            </a:r>
            <a:r>
              <a:rPr lang="ko-KR" altLang="en-US" sz="2000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ratio: min. systematic error</a:t>
            </a:r>
            <a:endParaRPr lang="ko-KR" altLang="en-US" sz="2000" dirty="0">
              <a:solidFill>
                <a:srgbClr val="FF0000"/>
              </a:solidFill>
              <a:ea typeface="굴림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4957836" y="1071546"/>
            <a:ext cx="4113972" cy="3786214"/>
            <a:chOff x="4957836" y="1071546"/>
            <a:chExt cx="4113972" cy="3786214"/>
          </a:xfrm>
        </p:grpSpPr>
        <p:grpSp>
          <p:nvGrpSpPr>
            <p:cNvPr id="24" name="그룹 23"/>
            <p:cNvGrpSpPr/>
            <p:nvPr/>
          </p:nvGrpSpPr>
          <p:grpSpPr>
            <a:xfrm>
              <a:off x="4957836" y="1071546"/>
              <a:ext cx="4113972" cy="3786214"/>
              <a:chOff x="4910165" y="1379550"/>
              <a:chExt cx="4500563" cy="3835400"/>
            </a:xfrm>
          </p:grpSpPr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>
                <a:off x="4910165" y="1379550"/>
                <a:ext cx="4500563" cy="3835400"/>
                <a:chOff x="3128" y="1393"/>
                <a:chExt cx="2835" cy="2416"/>
              </a:xfrm>
            </p:grpSpPr>
            <p:grpSp>
              <p:nvGrpSpPr>
                <p:cNvPr id="27" name="Group 31"/>
                <p:cNvGrpSpPr>
                  <a:grpSpLocks/>
                </p:cNvGrpSpPr>
                <p:nvPr/>
              </p:nvGrpSpPr>
              <p:grpSpPr bwMode="auto">
                <a:xfrm>
                  <a:off x="3128" y="1680"/>
                  <a:ext cx="2666" cy="2129"/>
                  <a:chOff x="3128" y="1680"/>
                  <a:chExt cx="2666" cy="2129"/>
                </a:xfrm>
              </p:grpSpPr>
              <p:grpSp>
                <p:nvGrpSpPr>
                  <p:cNvPr id="3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298" y="1680"/>
                    <a:ext cx="2496" cy="2129"/>
                    <a:chOff x="3298" y="1680"/>
                    <a:chExt cx="2496" cy="2129"/>
                  </a:xfrm>
                </p:grpSpPr>
                <p:pic>
                  <p:nvPicPr>
                    <p:cNvPr id="33" name="Picture 26" descr="G:\topdrawer\zhang\zhang_plb_fig2.ep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298" y="1680"/>
                      <a:ext cx="2496" cy="2129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4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0" y="2160"/>
                      <a:ext cx="739" cy="2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ko-KR" sz="1600" dirty="0" err="1">
                          <a:solidFill>
                            <a:srgbClr val="0000CC"/>
                          </a:solidFill>
                          <a:ea typeface="굴림" pitchFamily="50" charset="-127"/>
                        </a:rPr>
                        <a:t>ImQMD</a:t>
                      </a:r>
                      <a:endParaRPr lang="en-US" altLang="ko-KR" sz="1600" dirty="0">
                        <a:solidFill>
                          <a:srgbClr val="0000CC"/>
                        </a:solidFill>
                        <a:ea typeface="굴림" pitchFamily="50" charset="-127"/>
                      </a:endParaRPr>
                    </a:p>
                  </p:txBody>
                </p:sp>
              </p:grpSp>
              <p:sp>
                <p:nvSpPr>
                  <p:cNvPr id="32" name="Rectangle 2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857" y="2544"/>
                    <a:ext cx="843" cy="30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2000" dirty="0">
                        <a:ea typeface="굴림" pitchFamily="50" charset="-127"/>
                      </a:rPr>
                      <a:t>Y(n)/Y(p)</a:t>
                    </a:r>
                  </a:p>
                </p:txBody>
              </p:sp>
            </p:grpSp>
            <p:grpSp>
              <p:nvGrpSpPr>
                <p:cNvPr id="28" name="Group 32"/>
                <p:cNvGrpSpPr>
                  <a:grpSpLocks/>
                </p:cNvGrpSpPr>
                <p:nvPr/>
              </p:nvGrpSpPr>
              <p:grpSpPr bwMode="auto">
                <a:xfrm>
                  <a:off x="3168" y="1393"/>
                  <a:ext cx="2795" cy="255"/>
                  <a:chOff x="1978" y="2045"/>
                  <a:chExt cx="2795" cy="255"/>
                </a:xfrm>
              </p:grpSpPr>
              <p:sp>
                <p:nvSpPr>
                  <p:cNvPr id="2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978" y="2045"/>
                    <a:ext cx="219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ko-KR" sz="1800" b="1" dirty="0">
                        <a:solidFill>
                          <a:srgbClr val="FF00FF"/>
                        </a:solidFill>
                        <a:ea typeface="굴림" pitchFamily="50" charset="-127"/>
                      </a:rPr>
                      <a:t>  </a:t>
                    </a:r>
                    <a:endParaRPr lang="en-US" altLang="ko-KR" sz="1800" dirty="0">
                      <a:solidFill>
                        <a:srgbClr val="0070C0"/>
                      </a:solidFill>
                      <a:ea typeface="굴림" pitchFamily="50" charset="-127"/>
                    </a:endParaRPr>
                  </a:p>
                </p:txBody>
              </p:sp>
              <p:sp>
                <p:nvSpPr>
                  <p:cNvPr id="3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2045"/>
                    <a:ext cx="2742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2000" dirty="0" err="1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E</a:t>
                    </a:r>
                    <a:r>
                      <a:rPr lang="en-US" altLang="ko-KR" sz="2000" baseline="-25000" dirty="0" err="1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sym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(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)=12.7(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/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baseline="-25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0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)</a:t>
                    </a:r>
                    <a:r>
                      <a:rPr lang="en-US" altLang="ko-KR" sz="2000" baseline="30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2/3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+17.6(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/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baseline="-25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0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)</a:t>
                    </a:r>
                    <a:r>
                      <a:rPr lang="en-US" altLang="ko-KR" sz="2000" baseline="30000" dirty="0" err="1" smtClean="0">
                        <a:solidFill>
                          <a:srgbClr val="0000CC"/>
                        </a:solidFill>
                        <a:latin typeface="Symbol" pitchFamily="18" charset="2"/>
                        <a:ea typeface="굴림" pitchFamily="50" charset="-127"/>
                      </a:rPr>
                      <a:t>g</a:t>
                    </a:r>
                    <a:r>
                      <a:rPr lang="en-US" altLang="ko-KR" sz="2000" baseline="30000" dirty="0" err="1" smtClean="0">
                        <a:solidFill>
                          <a:srgbClr val="0000CC"/>
                        </a:solidFill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rPr>
                      <a:t>i</a:t>
                    </a:r>
                    <a:endParaRPr lang="en-US" altLang="ko-KR" sz="2000" baseline="-25000" dirty="0" smtClean="0">
                      <a:solidFill>
                        <a:srgbClr val="0070C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" name="직사각형 22"/>
              <p:cNvSpPr/>
              <p:nvPr/>
            </p:nvSpPr>
            <p:spPr>
              <a:xfrm>
                <a:off x="6157283" y="1915154"/>
                <a:ext cx="54000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6701492" y="1670346"/>
              <a:ext cx="45719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piratio-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433630"/>
            <a:ext cx="2643206" cy="26925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cs typeface="Times New Roman"/>
              </a:rPr>
              <a:t>Yield Ratio (</a:t>
            </a:r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-</a:t>
            </a:r>
            <a:r>
              <a:rPr lang="en-US" altLang="ko-KR" dirty="0" smtClean="0">
                <a:latin typeface="Times New Roman"/>
                <a:cs typeface="Times New Roman"/>
              </a:rPr>
              <a:t>/</a:t>
            </a:r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+</a:t>
            </a:r>
            <a:r>
              <a:rPr lang="en-US" altLang="ko-KR" dirty="0" smtClean="0">
                <a:cs typeface="Times New Roman"/>
              </a:rPr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8596" y="1000108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cs typeface="华文楷体"/>
              </a:rPr>
              <a:t>Data: FOPI Collaboration, </a:t>
            </a:r>
            <a:r>
              <a:rPr lang="en-US" altLang="zh-CN" sz="2000" dirty="0" err="1" smtClean="0">
                <a:cs typeface="华文楷体"/>
              </a:rPr>
              <a:t>Nucl</a:t>
            </a:r>
            <a:r>
              <a:rPr lang="en-US" altLang="zh-CN" sz="2000" dirty="0" smtClean="0">
                <a:cs typeface="华文楷体"/>
              </a:rPr>
              <a:t>. Phys. A </a:t>
            </a:r>
            <a:r>
              <a:rPr lang="en-US" altLang="zh-CN" sz="2000" dirty="0" smtClean="0">
                <a:ea typeface="宋体" pitchFamily="2" charset="-122"/>
              </a:rPr>
              <a:t>781, 459 </a:t>
            </a:r>
            <a:r>
              <a:rPr lang="en-US" altLang="zh-CN" sz="2000" dirty="0">
                <a:ea typeface="宋体" pitchFamily="2" charset="-122"/>
              </a:rPr>
              <a:t>(2007</a:t>
            </a:r>
            <a:r>
              <a:rPr lang="en-US" altLang="zh-CN" sz="2000" dirty="0" smtClean="0">
                <a:ea typeface="宋体" pitchFamily="2" charset="-122"/>
              </a:rPr>
              <a:t>)</a:t>
            </a:r>
          </a:p>
          <a:p>
            <a:r>
              <a:rPr lang="en-US" altLang="zh-CN" sz="2000" dirty="0" smtClean="0">
                <a:cs typeface="华文楷体"/>
              </a:rPr>
              <a:t>IQMD: </a:t>
            </a:r>
            <a:r>
              <a:rPr lang="en-US" altLang="zh-CN" sz="2000" dirty="0" smtClean="0">
                <a:ea typeface="宋体" pitchFamily="2" charset="-122"/>
              </a:rPr>
              <a:t>Eur. Phys. J. A 1, 151 (1998)</a:t>
            </a:r>
          </a:p>
        </p:txBody>
      </p:sp>
      <p:pic>
        <p:nvPicPr>
          <p:cNvPr id="11" name="그림 10" descr="piratio-N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2625" y="2441633"/>
            <a:ext cx="2723112" cy="2630441"/>
          </a:xfrm>
          <a:prstGeom prst="rect">
            <a:avLst/>
          </a:prstGeom>
        </p:spPr>
      </p:pic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3571868" y="5284505"/>
            <a:ext cx="4786346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Need a symmetry energy softer </a:t>
            </a:r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than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above </a:t>
            </a:r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to make 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the </a:t>
            </a:r>
            <a:r>
              <a:rPr lang="en-US" altLang="zh-CN" sz="2000" dirty="0" err="1">
                <a:solidFill>
                  <a:srgbClr val="FF0000"/>
                </a:solidFill>
                <a:cs typeface="华文楷体"/>
              </a:rPr>
              <a:t>pion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production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region 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more neutron-rich!</a:t>
            </a:r>
          </a:p>
        </p:txBody>
      </p:sp>
      <p:sp>
        <p:nvSpPr>
          <p:cNvPr id="15" name="U자형 화살표 14"/>
          <p:cNvSpPr/>
          <p:nvPr/>
        </p:nvSpPr>
        <p:spPr>
          <a:xfrm rot="5400000">
            <a:off x="7072330" y="4286256"/>
            <a:ext cx="2857520" cy="428628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위로 굽은 화살표 16"/>
          <p:cNvSpPr/>
          <p:nvPr/>
        </p:nvSpPr>
        <p:spPr>
          <a:xfrm rot="5400000">
            <a:off x="1035820" y="1607331"/>
            <a:ext cx="357188" cy="714380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680" y="225549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왼쪽 화살표 18"/>
          <p:cNvSpPr/>
          <p:nvPr/>
        </p:nvSpPr>
        <p:spPr>
          <a:xfrm>
            <a:off x="2643174" y="4071942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714480" y="1714488"/>
          <a:ext cx="6286943" cy="688980"/>
        </p:xfrm>
        <a:graphic>
          <a:graphicData uri="http://schemas.openxmlformats.org/presentationml/2006/ole">
            <p:oleObj spid="_x0000_s22530" name="Equation" r:id="rId6" imgW="3543120" imgH="431640" progId="">
              <p:embed/>
            </p:oleObj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 t="1933"/>
          <a:stretch>
            <a:fillRect/>
          </a:stretch>
        </p:blipFill>
        <p:spPr bwMode="auto">
          <a:xfrm>
            <a:off x="251520" y="5005055"/>
            <a:ext cx="2428892" cy="182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-</a:t>
            </a:r>
            <a:r>
              <a:rPr lang="en-US" altLang="ko-KR" dirty="0" smtClean="0">
                <a:latin typeface="Times New Roman"/>
                <a:cs typeface="Times New Roman"/>
              </a:rPr>
              <a:t>/</a:t>
            </a:r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+</a:t>
            </a:r>
            <a:r>
              <a:rPr lang="en-US" altLang="ko-KR" dirty="0" smtClean="0">
                <a:latin typeface="Times New Roman"/>
                <a:cs typeface="Times New Roman"/>
              </a:rPr>
              <a:t> </a:t>
            </a:r>
            <a:r>
              <a:rPr lang="en-US" altLang="ko-KR" dirty="0" smtClean="0">
                <a:cs typeface="Times New Roman"/>
              </a:rPr>
              <a:t>Ratio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16</a:t>
            </a:fld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642910" y="1232772"/>
            <a:ext cx="8043345" cy="4839434"/>
            <a:chOff x="527614" y="1177525"/>
            <a:chExt cx="8043345" cy="4839434"/>
          </a:xfrm>
        </p:grpSpPr>
        <p:cxnSp>
          <p:nvCxnSpPr>
            <p:cNvPr id="11" name="Straight Arrow Connector 9"/>
            <p:cNvCxnSpPr/>
            <p:nvPr/>
          </p:nvCxnSpPr>
          <p:spPr bwMode="auto">
            <a:xfrm rot="5400000" flipH="1" flipV="1">
              <a:off x="2840008" y="3627633"/>
              <a:ext cx="533400" cy="3175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4"/>
            <p:cNvCxnSpPr/>
            <p:nvPr/>
          </p:nvCxnSpPr>
          <p:spPr bwMode="auto">
            <a:xfrm rot="10800000" flipV="1">
              <a:off x="6076920" y="2981521"/>
              <a:ext cx="3810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642910" y="1177525"/>
              <a:ext cx="6702070" cy="4608929"/>
            </a:xfrm>
            <a:prstGeom prst="rect">
              <a:avLst/>
            </a:prstGeom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000628" y="4214818"/>
              <a:ext cx="12375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rgbClr val="0000FF"/>
                  </a:solidFill>
                  <a:latin typeface="Calibri" pitchFamily="34" charset="0"/>
                  <a:cs typeface="华文楷体"/>
                </a:rPr>
                <a:t>Stiff </a:t>
              </a:r>
              <a:r>
                <a:rPr lang="en-US" altLang="zh-CN" sz="2400" dirty="0" err="1" smtClean="0">
                  <a:solidFill>
                    <a:srgbClr val="0000FF"/>
                  </a:solidFill>
                  <a:latin typeface="Calibri" pitchFamily="34" charset="0"/>
                  <a:cs typeface="华文楷体"/>
                </a:rPr>
                <a:t>E</a:t>
              </a:r>
              <a:r>
                <a:rPr lang="en-US" altLang="zh-CN" sz="2400" baseline="-25000" dirty="0" err="1" smtClean="0">
                  <a:solidFill>
                    <a:srgbClr val="0000FF"/>
                  </a:solidFill>
                  <a:latin typeface="Calibri" pitchFamily="34" charset="0"/>
                  <a:cs typeface="华文楷体"/>
                </a:rPr>
                <a:t>sym</a:t>
              </a:r>
              <a:endParaRPr lang="zh-CN" altLang="en-US" sz="2400" baseline="-25000" dirty="0">
                <a:solidFill>
                  <a:srgbClr val="0000FF"/>
                </a:solidFill>
                <a:latin typeface="Calibri" pitchFamily="34" charset="0"/>
                <a:cs typeface="华文楷体"/>
              </a:endParaRP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4977748" y="1307415"/>
              <a:ext cx="12373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Calibri" pitchFamily="34" charset="0"/>
                  <a:cs typeface="华文楷体"/>
                </a:rPr>
                <a:t>Soft </a:t>
              </a:r>
              <a:r>
                <a:rPr lang="en-US" altLang="zh-CN" sz="2400" dirty="0" err="1" smtClean="0">
                  <a:solidFill>
                    <a:srgbClr val="FF0000"/>
                  </a:solidFill>
                  <a:latin typeface="Calibri" pitchFamily="34" charset="0"/>
                  <a:cs typeface="华文楷体"/>
                </a:rPr>
                <a:t>E</a:t>
              </a:r>
              <a:r>
                <a:rPr lang="en-US" altLang="zh-CN" sz="2400" baseline="-25000" dirty="0" err="1" smtClean="0">
                  <a:solidFill>
                    <a:srgbClr val="FF0000"/>
                  </a:solidFill>
                  <a:latin typeface="Calibri" pitchFamily="34" charset="0"/>
                  <a:cs typeface="华文楷体"/>
                </a:rPr>
                <a:t>sym</a:t>
              </a:r>
              <a:endParaRPr lang="zh-CN" altLang="en-US" sz="2400" baseline="-25000" dirty="0">
                <a:solidFill>
                  <a:srgbClr val="FF0000"/>
                </a:solidFill>
                <a:latin typeface="Calibri" pitchFamily="34" charset="0"/>
                <a:cs typeface="华文楷体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rot="5400000" flipH="1" flipV="1">
              <a:off x="4335907" y="2978010"/>
              <a:ext cx="2472453" cy="2"/>
            </a:xfrm>
            <a:prstGeom prst="straightConnector1">
              <a:avLst/>
            </a:prstGeom>
            <a:ln w="6350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0" scaled="0"/>
                <a:tileRect/>
              </a:gra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 rot="19488205">
              <a:off x="6623096" y="1739217"/>
              <a:ext cx="1947863" cy="298450"/>
            </a:xfrm>
            <a:prstGeom prst="rightArrow">
              <a:avLst>
                <a:gd name="adj1" fmla="val 50000"/>
                <a:gd name="adj2" fmla="val 149054"/>
              </a:avLst>
            </a:prstGeom>
            <a:solidFill>
              <a:srgbClr val="007434"/>
            </a:solidFill>
            <a:ln w="9525" algn="ctr">
              <a:solidFill>
                <a:srgbClr val="00743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华文楷体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 rot="16200000">
              <a:off x="294056" y="3220986"/>
              <a:ext cx="1051891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3200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sz="3200" baseline="30000" dirty="0" smtClean="0">
                  <a:latin typeface="Symbol" pitchFamily="18" charset="2"/>
                  <a:ea typeface="굴림" pitchFamily="50" charset="-127"/>
                </a:rPr>
                <a:t>-</a:t>
              </a:r>
              <a:r>
                <a:rPr lang="en-US" altLang="ko-KR" sz="3200" dirty="0" smtClean="0">
                  <a:latin typeface="Symbol" pitchFamily="18" charset="2"/>
                  <a:ea typeface="굴림" pitchFamily="50" charset="-127"/>
                </a:rPr>
                <a:t>/p</a:t>
              </a:r>
              <a:r>
                <a:rPr lang="en-US" altLang="ko-KR" sz="3200" baseline="30000" dirty="0" smtClean="0">
                  <a:latin typeface="Symbol" pitchFamily="18" charset="2"/>
                  <a:ea typeface="굴림" pitchFamily="50" charset="-127"/>
                </a:rPr>
                <a:t>+</a:t>
              </a:r>
              <a:endParaRPr lang="ko-KR" altLang="en-US" sz="3200" baseline="30000" dirty="0" smtClean="0">
                <a:latin typeface="Symbol" pitchFamily="18" charset="2"/>
                <a:ea typeface="굴림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155176" y="5555294"/>
              <a:ext cx="224933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4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(</a:t>
              </a:r>
              <a:r>
                <a:rPr lang="en-US" altLang="ko-KR" sz="2400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N/Z</a:t>
              </a:r>
              <a:r>
                <a:rPr lang="en-US" altLang="ko-KR" sz="24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) </a:t>
              </a:r>
              <a:r>
                <a:rPr lang="en-US" altLang="ko-KR" sz="2400" baseline="-25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reaction system</a:t>
              </a:r>
              <a:endParaRPr lang="ko-KR" altLang="en-US" sz="2400" baseline="-25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19458798">
              <a:off x="7100782" y="2051510"/>
              <a:ext cx="132238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dirty="0" err="1" smtClean="0">
                  <a:solidFill>
                    <a:srgbClr val="007434"/>
                  </a:solidFill>
                  <a:cs typeface="华文楷体"/>
                </a:rPr>
                <a:t>KoRIA</a:t>
              </a:r>
              <a:r>
                <a:rPr lang="en-US" altLang="zh-CN" sz="2800" dirty="0" smtClean="0">
                  <a:solidFill>
                    <a:srgbClr val="007434"/>
                  </a:solidFill>
                  <a:cs typeface="华文楷体"/>
                </a:rPr>
                <a:t>, etc</a:t>
              </a:r>
              <a:endParaRPr lang="zh-CN" altLang="en-US" sz="2800" dirty="0">
                <a:solidFill>
                  <a:srgbClr val="007434"/>
                </a:solidFill>
                <a:cs typeface="华文楷体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52"/>
            <a:ext cx="8229600" cy="1196000"/>
          </a:xfrm>
        </p:spPr>
        <p:txBody>
          <a:bodyPr>
            <a:normAutofit/>
          </a:bodyPr>
          <a:lstStyle/>
          <a:p>
            <a:r>
              <a:rPr lang="en-US" altLang="ko-KR" sz="3600" dirty="0" err="1" smtClean="0"/>
              <a:t>Isospin</a:t>
            </a:r>
            <a:r>
              <a:rPr lang="en-US" altLang="ko-KR" sz="3600" dirty="0" smtClean="0"/>
              <a:t> Diffusion Parameter:</a:t>
            </a:r>
            <a:br>
              <a:rPr lang="en-US" altLang="ko-KR" sz="3600" dirty="0" smtClean="0"/>
            </a:br>
            <a:r>
              <a:rPr lang="en-US" altLang="ko-KR" sz="3600" dirty="0" err="1" smtClean="0"/>
              <a:t>Isospin</a:t>
            </a:r>
            <a:r>
              <a:rPr lang="en-US" altLang="ko-KR" sz="3600" dirty="0" smtClean="0"/>
              <a:t> Tracer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6808" y="1196752"/>
            <a:ext cx="83716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 err="1">
                <a:ea typeface="굴림" pitchFamily="50" charset="-127"/>
              </a:rPr>
              <a:t>Isospin</a:t>
            </a:r>
            <a:r>
              <a:rPr lang="en-US" altLang="ko-KR" sz="2000" dirty="0">
                <a:ea typeface="굴림" pitchFamily="50" charset="-127"/>
              </a:rPr>
              <a:t> diffusion occurs only in asymmetric systems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A</a:t>
            </a:r>
            <a:r>
              <a:rPr lang="en-US" altLang="ko-KR" sz="2000" dirty="0" smtClean="0">
                <a:ea typeface="굴림" pitchFamily="50" charset="-127"/>
              </a:rPr>
              <a:t>+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B</a:t>
            </a:r>
          </a:p>
          <a:p>
            <a:pPr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(No </a:t>
            </a:r>
            <a:r>
              <a:rPr lang="en-US" altLang="ko-KR" sz="2000" dirty="0" err="1" smtClean="0">
                <a:solidFill>
                  <a:srgbClr val="0070C0"/>
                </a:solidFill>
                <a:ea typeface="굴림" pitchFamily="50" charset="-127"/>
              </a:rPr>
              <a:t>isospin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 diffusion between symmetric systems)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10357" y="2276872"/>
          <a:ext cx="3557587" cy="830263"/>
        </p:xfrm>
        <a:graphic>
          <a:graphicData uri="http://schemas.openxmlformats.org/presentationml/2006/ole">
            <p:oleObj spid="_x0000_s23554" name="수식" r:id="rId3" imgW="1790640" imgH="419040" progId="Equation.3">
              <p:embed/>
            </p:oleObj>
          </a:graphicData>
        </a:graphic>
      </p:graphicFrame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709764" y="2248868"/>
            <a:ext cx="4210852" cy="97852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tIns="108000" anchor="ctr" anchorCtr="0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굴림" pitchFamily="50" charset="-127"/>
                <a:cs typeface="Times New Roman" pitchFamily="18" charset="0"/>
              </a:rPr>
              <a:t>F.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굴림" pitchFamily="50" charset="-127"/>
                <a:cs typeface="Times New Roman" pitchFamily="18" charset="0"/>
              </a:rPr>
              <a:t>Rami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굴림" pitchFamily="50" charset="-127"/>
                <a:cs typeface="Times New Roman" pitchFamily="18" charset="0"/>
              </a:rPr>
              <a:t> et al., FOPI, PRL 84, 1120 (2000)</a:t>
            </a:r>
          </a:p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굴림" pitchFamily="50" charset="-127"/>
                <a:cs typeface="Times New Roman" pitchFamily="18" charset="0"/>
              </a:rPr>
              <a:t>B. Hong et al., FOPI, PRC 66, 034901 (2002)</a:t>
            </a:r>
          </a:p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굴림" pitchFamily="50" charset="-127"/>
                <a:cs typeface="Times New Roman" pitchFamily="18" charset="0"/>
              </a:rPr>
              <a:t>Y.-J. Kim &amp; B. Hong, FOPI, To be published.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81036" y="4754948"/>
            <a:ext cx="2088232" cy="1440160"/>
            <a:chOff x="81036" y="4955236"/>
            <a:chExt cx="2088232" cy="1440160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56595" y="5166348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305312" y="5464997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93463" y="5809516"/>
              <a:ext cx="869907" cy="3379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b="1" i="1" dirty="0" err="1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sz="1600" b="1" i="1" baseline="-25000" dirty="0" err="1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i</a:t>
              </a:r>
              <a:r>
                <a:rPr lang="en-US" altLang="ko-KR" sz="1600" b="1" dirty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= 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+1</a:t>
              </a:r>
              <a:endParaRPr lang="en-US" altLang="ko-KR" sz="1600" b="1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81036" y="4955236"/>
              <a:ext cx="2088232" cy="144016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AutoShape 17"/>
            <p:cNvSpPr>
              <a:spLocks noChangeArrowheads="1"/>
            </p:cNvSpPr>
            <p:nvPr/>
          </p:nvSpPr>
          <p:spPr bwMode="auto">
            <a:xfrm rot="1745666">
              <a:off x="1090889" y="5519441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92006" y="3284984"/>
            <a:ext cx="2887906" cy="1579322"/>
            <a:chOff x="785276" y="3501008"/>
            <a:chExt cx="2887906" cy="1579322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584493" y="4204680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2219142" y="4503329"/>
              <a:ext cx="596507" cy="577001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785276" y="3501008"/>
              <a:ext cx="2887906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i="1" dirty="0" err="1" smtClean="0">
                  <a:solidFill>
                    <a:srgbClr val="CC00CC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b="1" i="1" baseline="-25000" dirty="0" err="1" smtClean="0">
                  <a:solidFill>
                    <a:srgbClr val="CC00CC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i</a:t>
              </a:r>
              <a:r>
                <a:rPr lang="en-US" altLang="ko-KR" b="1" dirty="0" smtClean="0">
                  <a:solidFill>
                    <a:srgbClr val="CC00CC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= 0</a:t>
              </a: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 for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complete </a:t>
              </a:r>
              <a:r>
                <a:rPr lang="en-US" altLang="ko-KR" b="1" dirty="0" err="1" smtClean="0">
                  <a:solidFill>
                    <a:srgbClr val="CC00CC"/>
                  </a:solidFill>
                  <a:ea typeface="굴림" pitchFamily="50" charset="-127"/>
                </a:rPr>
                <a:t>isospin</a:t>
              </a: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 mixing</a:t>
              </a:r>
              <a:endParaRPr lang="ko-KR" altLang="en-US" b="1" dirty="0" smtClean="0">
                <a:solidFill>
                  <a:srgbClr val="CC00CC"/>
                </a:solidFill>
                <a:ea typeface="굴림" pitchFamily="50" charset="-127"/>
              </a:endParaRPr>
            </a:p>
          </p:txBody>
        </p:sp>
        <p:sp>
          <p:nvSpPr>
            <p:cNvPr id="39" name="AutoShape 17"/>
            <p:cNvSpPr>
              <a:spLocks noChangeArrowheads="1"/>
            </p:cNvSpPr>
            <p:nvPr/>
          </p:nvSpPr>
          <p:spPr bwMode="auto">
            <a:xfrm rot="1745666">
              <a:off x="2039314" y="4523729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2411760" y="4739212"/>
            <a:ext cx="2088232" cy="1440160"/>
            <a:chOff x="2612048" y="4725144"/>
            <a:chExt cx="2088232" cy="1440160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843787" y="5166348"/>
              <a:ext cx="596507" cy="577001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492505" y="5450929"/>
              <a:ext cx="596507" cy="577001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3465151" y="4940630"/>
              <a:ext cx="818817" cy="400696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b="1" i="1" dirty="0" err="1">
                  <a:solidFill>
                    <a:srgbClr val="0070C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sz="1600" b="1" i="1" baseline="-25000" dirty="0" err="1">
                  <a:solidFill>
                    <a:srgbClr val="0070C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i</a:t>
              </a:r>
              <a:r>
                <a:rPr lang="en-US" altLang="ko-KR" sz="1600" b="1" dirty="0">
                  <a:solidFill>
                    <a:srgbClr val="0070C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= </a:t>
              </a:r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-</a:t>
              </a:r>
              <a:r>
                <a:rPr lang="en-US" altLang="ko-KR" sz="2000" b="1" dirty="0" smtClean="0">
                  <a:solidFill>
                    <a:srgbClr val="0070C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1</a:t>
              </a:r>
              <a:endParaRPr lang="en-US" altLang="ko-KR" sz="2000" b="1" dirty="0">
                <a:solidFill>
                  <a:srgbClr val="0070C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AutoShape 17"/>
            <p:cNvSpPr>
              <a:spLocks noChangeArrowheads="1"/>
            </p:cNvSpPr>
            <p:nvPr/>
          </p:nvSpPr>
          <p:spPr bwMode="auto">
            <a:xfrm rot="1745666">
              <a:off x="3293254" y="5487969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2612048" y="4725144"/>
              <a:ext cx="2088232" cy="1440160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4" name="그림 43" descr="RZ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7132" y="3414932"/>
            <a:ext cx="2249220" cy="2808312"/>
          </a:xfrm>
          <a:prstGeom prst="rect">
            <a:avLst/>
          </a:prstGeom>
        </p:spPr>
      </p:pic>
      <p:pic>
        <p:nvPicPr>
          <p:cNvPr id="45" name="그림 44" descr="RZ_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2123728" cy="2688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Diffusion Parameter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18</a:t>
            </a:fld>
            <a:endParaRPr lang="ko-KR" altLang="en-US"/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28596" y="1285860"/>
            <a:ext cx="3929090" cy="2857520"/>
            <a:chOff x="2928" y="96"/>
            <a:chExt cx="2739" cy="2011"/>
          </a:xfrm>
        </p:grpSpPr>
        <p:pic>
          <p:nvPicPr>
            <p:cNvPr id="9" name="Picture 7" descr="\\homedir\home1\tsang\My Documents\isodiff-forBett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96"/>
              <a:ext cx="2688" cy="2011"/>
            </a:xfrm>
            <a:prstGeom prst="rect">
              <a:avLst/>
            </a:prstGeom>
            <a:noFill/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67" y="101"/>
              <a:ext cx="7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  <a:ea typeface="굴림" pitchFamily="50" charset="-127"/>
                </a:rPr>
                <a:t>Projectile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128" y="1523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>
                  <a:solidFill>
                    <a:srgbClr val="0070C0"/>
                  </a:solidFill>
                  <a:ea typeface="굴림" pitchFamily="50" charset="-127"/>
                </a:rPr>
                <a:t>Target</a:t>
              </a: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 rot="3726185">
              <a:off x="4273" y="567"/>
              <a:ext cx="306" cy="672"/>
            </a:xfrm>
            <a:prstGeom prst="upDownArrow">
              <a:avLst>
                <a:gd name="adj1" fmla="val 50000"/>
                <a:gd name="adj2" fmla="val 43922"/>
              </a:avLst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5106" y="288"/>
              <a:ext cx="56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baseline="30000" dirty="0">
                  <a:solidFill>
                    <a:srgbClr val="FF0000"/>
                  </a:solidFill>
                  <a:ea typeface="굴림" pitchFamily="50" charset="-127"/>
                </a:rPr>
                <a:t>124</a:t>
              </a:r>
              <a:r>
                <a:rPr lang="en-US" altLang="ko-KR" sz="2000" dirty="0">
                  <a:solidFill>
                    <a:srgbClr val="FF0000"/>
                  </a:solidFill>
                  <a:ea typeface="굴림" pitchFamily="50" charset="-127"/>
                </a:rPr>
                <a:t>Sn</a:t>
              </a: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312" y="1335"/>
              <a:ext cx="5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ko-KR" sz="2000" baseline="30000" dirty="0">
                  <a:solidFill>
                    <a:srgbClr val="0070C0"/>
                  </a:solidFill>
                  <a:ea typeface="굴림" pitchFamily="50" charset="-127"/>
                </a:rPr>
                <a:t>112</a:t>
              </a:r>
              <a:r>
                <a:rPr lang="en-US" altLang="ko-KR" sz="2000" dirty="0">
                  <a:solidFill>
                    <a:srgbClr val="0070C0"/>
                  </a:solidFill>
                  <a:ea typeface="굴림" pitchFamily="50" charset="-127"/>
                </a:rPr>
                <a:t>Sn</a:t>
              </a: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857752" y="1285860"/>
            <a:ext cx="3643313" cy="2722564"/>
            <a:chOff x="3150" y="2065"/>
            <a:chExt cx="2295" cy="1715"/>
          </a:xfrm>
        </p:grpSpPr>
        <p:pic>
          <p:nvPicPr>
            <p:cNvPr id="18" name="Picture 10" descr="W:\Tsang\ppt\WMF\iso-diff-y4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" y="2065"/>
              <a:ext cx="2295" cy="1715"/>
            </a:xfrm>
            <a:prstGeom prst="rect">
              <a:avLst/>
            </a:prstGeom>
            <a:noFill/>
          </p:spPr>
        </p:pic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326" y="2849"/>
              <a:ext cx="480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dirty="0">
                  <a:solidFill>
                    <a:srgbClr val="FF3300"/>
                  </a:solidFill>
                  <a:ea typeface="굴림" pitchFamily="50" charset="-127"/>
                </a:rPr>
                <a:t>soft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325" y="2585"/>
              <a:ext cx="429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dirty="0">
                  <a:solidFill>
                    <a:srgbClr val="FF3300"/>
                  </a:solidFill>
                  <a:ea typeface="굴림" pitchFamily="50" charset="-127"/>
                </a:rPr>
                <a:t>stiff</a:t>
              </a:r>
            </a:p>
          </p:txBody>
        </p:sp>
      </p:grp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85788" y="4412472"/>
            <a:ext cx="791530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2060"/>
                </a:solidFill>
                <a:ea typeface="굴림" pitchFamily="50" charset="-127"/>
              </a:rPr>
              <a:t>Symmetry energy drives system towards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</a:rPr>
              <a:t>equilibrium</a:t>
            </a:r>
            <a:endParaRPr lang="en-US" altLang="ko-KR" sz="2000" dirty="0">
              <a:solidFill>
                <a:srgbClr val="002060"/>
              </a:solidFill>
              <a:ea typeface="굴림" pitchFamily="50" charset="-127"/>
            </a:endParaRPr>
          </a:p>
          <a:p>
            <a:pPr marL="723900" lvl="1" indent="-2667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</a:rPr>
              <a:t>stiff EOS :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small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diffusion (|</a:t>
            </a:r>
            <a:r>
              <a:rPr lang="en-US" altLang="ko-KR" sz="2000" i="1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R</a:t>
            </a:r>
            <a:r>
              <a:rPr lang="en-US" altLang="ko-KR" sz="2000" i="1" baseline="-25000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i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| </a:t>
            </a:r>
            <a:r>
              <a:rPr lang="en-US" altLang="ko-KR" sz="2000" dirty="0" smtClean="0">
                <a:solidFill>
                  <a:srgbClr val="002060"/>
                </a:solidFill>
                <a:latin typeface="맑은 고딕"/>
                <a:ea typeface="맑은 고딕"/>
                <a:sym typeface="Wingdings" pitchFamily="2" charset="2"/>
              </a:rPr>
              <a:t>≫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0)</a:t>
            </a:r>
          </a:p>
          <a:p>
            <a:pPr marL="723900" lvl="1" indent="-2667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soft </a:t>
            </a:r>
            <a:r>
              <a:rPr lang="en-US" altLang="ko-KR" sz="2000" dirty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EOS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: large diffusion &amp; fast equilibrium (</a:t>
            </a:r>
            <a:r>
              <a:rPr lang="en-US" altLang="ko-KR" sz="2000" i="1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R</a:t>
            </a:r>
            <a:r>
              <a:rPr lang="en-US" altLang="ko-KR" sz="2000" i="1" baseline="-25000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i</a:t>
            </a:r>
            <a:r>
              <a:rPr lang="en-US" altLang="ko-KR" sz="2000" baseline="-25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 0)</a:t>
            </a:r>
            <a:endParaRPr lang="en-US" altLang="ko-KR" sz="2000" dirty="0">
              <a:solidFill>
                <a:srgbClr val="002060"/>
              </a:solidFill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071538" y="5802012"/>
            <a:ext cx="43577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M.B. Tsang </a:t>
            </a:r>
            <a:r>
              <a:rPr lang="en-US" altLang="ko-KR" dirty="0" smtClean="0">
                <a:ea typeface="굴림" pitchFamily="50" charset="-127"/>
              </a:rPr>
              <a:t>et </a:t>
            </a:r>
            <a:r>
              <a:rPr lang="en-US" altLang="ko-KR" dirty="0">
                <a:ea typeface="굴림" pitchFamily="50" charset="-127"/>
              </a:rPr>
              <a:t>al., PRL 92, 062701 (</a:t>
            </a:r>
            <a:r>
              <a:rPr lang="en-US" altLang="ko-KR" dirty="0" smtClean="0">
                <a:ea typeface="굴림" pitchFamily="50" charset="-127"/>
              </a:rPr>
              <a:t>2004)</a:t>
            </a:r>
            <a:endParaRPr lang="en-US" altLang="ko-KR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785818"/>
          </a:xfrm>
        </p:spPr>
        <p:txBody>
          <a:bodyPr/>
          <a:lstStyle/>
          <a:p>
            <a:r>
              <a:rPr lang="en-US" altLang="ko-KR" dirty="0" smtClean="0"/>
              <a:t>Collective Flow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14282" y="2334276"/>
            <a:ext cx="807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rgbClr val="0000FF"/>
                </a:solidFill>
                <a:ea typeface="굴림" pitchFamily="50" charset="-127"/>
              </a:rPr>
              <a:t>Stiff</a:t>
            </a:r>
            <a:endParaRPr lang="ko-KR" altLang="en-US" sz="280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14282" y="5146448"/>
            <a:ext cx="1124026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itchFamily="50" charset="-127"/>
              </a:rPr>
              <a:t>Super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itchFamily="50" charset="-127"/>
              </a:rPr>
              <a:t>Soft</a:t>
            </a:r>
            <a:endParaRPr lang="ko-KR" altLang="en-US" sz="28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214414" y="71414"/>
            <a:ext cx="7032065" cy="6670441"/>
            <a:chOff x="1611901" y="71414"/>
            <a:chExt cx="7032065" cy="6670441"/>
          </a:xfrm>
        </p:grpSpPr>
        <p:pic>
          <p:nvPicPr>
            <p:cNvPr id="8" name="그림 7" descr="v1-diff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942" y="71414"/>
              <a:ext cx="3429024" cy="6670441"/>
            </a:xfrm>
            <a:prstGeom prst="rect">
              <a:avLst/>
            </a:prstGeom>
          </p:spPr>
        </p:pic>
        <p:graphicFrame>
          <p:nvGraphicFramePr>
            <p:cNvPr id="9" name="개체 8"/>
            <p:cNvGraphicFramePr>
              <a:graphicFrameLocks noChangeAspect="1"/>
            </p:cNvGraphicFramePr>
            <p:nvPr/>
          </p:nvGraphicFramePr>
          <p:xfrm>
            <a:off x="2033243" y="1142984"/>
            <a:ext cx="2824509" cy="987430"/>
          </p:xfrm>
          <a:graphic>
            <a:graphicData uri="http://schemas.openxmlformats.org/presentationml/2006/ole">
              <p:oleObj spid="_x0000_s89090" name="수식" r:id="rId4" imgW="1562040" imgH="545760" progId="Equation.3">
                <p:embed/>
              </p:oleObj>
            </a:graphicData>
          </a:graphic>
        </p:graphicFrame>
        <p:grpSp>
          <p:nvGrpSpPr>
            <p:cNvPr id="14" name="그룹 13"/>
            <p:cNvGrpSpPr/>
            <p:nvPr/>
          </p:nvGrpSpPr>
          <p:grpSpPr>
            <a:xfrm>
              <a:off x="1611901" y="2214555"/>
              <a:ext cx="3388727" cy="4442804"/>
              <a:chOff x="2139263" y="2214555"/>
              <a:chExt cx="3388727" cy="4442804"/>
            </a:xfrm>
          </p:grpSpPr>
          <p:pic>
            <p:nvPicPr>
              <p:cNvPr id="7" name="그림 6" descr="v1-sym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39263" y="2214555"/>
                <a:ext cx="3388727" cy="4442804"/>
              </a:xfrm>
              <a:prstGeom prst="rect">
                <a:avLst/>
              </a:prstGeom>
            </p:spPr>
          </p:pic>
          <p:sp>
            <p:nvSpPr>
              <p:cNvPr id="10" name="타원 9"/>
              <p:cNvSpPr/>
              <p:nvPr/>
            </p:nvSpPr>
            <p:spPr>
              <a:xfrm>
                <a:off x="2901630" y="4412286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928926" y="2602238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6" name="직선 화살표 연결선 15"/>
            <p:cNvCxnSpPr/>
            <p:nvPr/>
          </p:nvCxnSpPr>
          <p:spPr>
            <a:xfrm flipV="1">
              <a:off x="4786314" y="3786190"/>
              <a:ext cx="1000132" cy="8572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4827258" y="2786058"/>
              <a:ext cx="959188" cy="2857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 bwMode="auto">
          <a:xfrm>
            <a:off x="8114509" y="285728"/>
            <a:ext cx="99110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FF0000"/>
                </a:solidFill>
                <a:ea typeface="굴림" pitchFamily="50" charset="-127"/>
              </a:rPr>
              <a:t>Large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FF0000"/>
                </a:solidFill>
                <a:ea typeface="굴림" pitchFamily="50" charset="-127"/>
              </a:rPr>
              <a:t>N/Z</a:t>
            </a:r>
            <a:endParaRPr lang="ko-KR" altLang="en-US" sz="2400" b="1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8120185" y="5214950"/>
            <a:ext cx="97975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492AA0"/>
                </a:solidFill>
                <a:ea typeface="굴림" pitchFamily="50" charset="-127"/>
              </a:rPr>
              <a:t>Small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492AA0"/>
                </a:solidFill>
                <a:ea typeface="굴림" pitchFamily="50" charset="-127"/>
              </a:rPr>
              <a:t>N/Z</a:t>
            </a:r>
            <a:endParaRPr lang="ko-KR" altLang="en-US" sz="2400" b="1" dirty="0" smtClean="0">
              <a:solidFill>
                <a:srgbClr val="492AA0"/>
              </a:solidFill>
              <a:ea typeface="굴림" pitchFamily="50" charset="-127"/>
            </a:endParaRPr>
          </a:p>
        </p:txBody>
      </p:sp>
      <p:sp>
        <p:nvSpPr>
          <p:cNvPr id="24" name="위쪽/아래쪽 화살표 23"/>
          <p:cNvSpPr/>
          <p:nvPr/>
        </p:nvSpPr>
        <p:spPr>
          <a:xfrm>
            <a:off x="8429652" y="1357298"/>
            <a:ext cx="357190" cy="3714776"/>
          </a:xfrm>
          <a:prstGeom prst="up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위쪽/아래쪽 화살표 24"/>
          <p:cNvSpPr/>
          <p:nvPr/>
        </p:nvSpPr>
        <p:spPr>
          <a:xfrm>
            <a:off x="7786710" y="571480"/>
            <a:ext cx="142876" cy="64294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위쪽/아래쪽 화살표 25"/>
          <p:cNvSpPr/>
          <p:nvPr/>
        </p:nvSpPr>
        <p:spPr>
          <a:xfrm>
            <a:off x="7858148" y="5072074"/>
            <a:ext cx="142876" cy="285752"/>
          </a:xfrm>
          <a:prstGeom prst="up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161755" y="1164387"/>
            <a:ext cx="146867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B.-A. Li,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PRL 85, 4221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(2000)</a:t>
            </a:r>
            <a:endParaRPr lang="ko-KR" altLang="en-US" sz="1600" dirty="0" smtClean="0">
              <a:ea typeface="굴림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 rot="16200000">
            <a:off x="-15261" y="3874951"/>
            <a:ext cx="2055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Also known as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</a:t>
            </a:r>
            <a:endParaRPr lang="ko-KR" altLang="en-US" b="1" baseline="-25000" dirty="0" smtClean="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rot="5400000" flipH="1">
            <a:off x="-418528" y="4061810"/>
            <a:ext cx="1980000" cy="0"/>
          </a:xfrm>
          <a:prstGeom prst="line">
            <a:avLst/>
          </a:prstGeom>
          <a:noFill/>
          <a:ln w="1270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err="1" smtClean="0"/>
              <a:t>KoRIA</a:t>
            </a:r>
            <a:r>
              <a:rPr lang="en-US" altLang="ko-KR" sz="3400" dirty="0" smtClean="0"/>
              <a:t>: Korea Rare Isotope Accelerator </a:t>
            </a:r>
            <a:endParaRPr lang="ko-KR" altLang="en-US" sz="3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grpSp>
        <p:nvGrpSpPr>
          <p:cNvPr id="59" name="그룹 58"/>
          <p:cNvGrpSpPr/>
          <p:nvPr/>
        </p:nvGrpSpPr>
        <p:grpSpPr>
          <a:xfrm>
            <a:off x="-15473" y="1124744"/>
            <a:ext cx="9159473" cy="5152078"/>
            <a:chOff x="-15473" y="1124744"/>
            <a:chExt cx="9159473" cy="5152078"/>
          </a:xfrm>
        </p:grpSpPr>
        <p:pic>
          <p:nvPicPr>
            <p:cNvPr id="7" name="그림 45"/>
            <p:cNvPicPr>
              <a:picLocks noChangeAspect="1"/>
            </p:cNvPicPr>
            <p:nvPr/>
          </p:nvPicPr>
          <p:blipFill>
            <a:blip r:embed="rId2" cstate="print">
              <a:lum bright="28000"/>
            </a:blip>
            <a:srcRect l="6807" t="13224" r="4004"/>
            <a:stretch>
              <a:fillRect/>
            </a:stretch>
          </p:blipFill>
          <p:spPr bwMode="auto">
            <a:xfrm>
              <a:off x="-15473" y="1124744"/>
              <a:ext cx="9159473" cy="515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268" y="2865902"/>
              <a:ext cx="7690551" cy="232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74"/>
            <p:cNvSpPr txBox="1">
              <a:spLocks noChangeArrowheads="1"/>
            </p:cNvSpPr>
            <p:nvPr/>
          </p:nvSpPr>
          <p:spPr bwMode="auto">
            <a:xfrm>
              <a:off x="4947651" y="3947278"/>
              <a:ext cx="42672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SCL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874582" y="3039199"/>
              <a:ext cx="1334093" cy="5545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885705" y="3042665"/>
              <a:ext cx="2856957" cy="50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34489" y="4148302"/>
              <a:ext cx="775044" cy="485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976693" y="4158700"/>
              <a:ext cx="480999" cy="485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TextBox 46"/>
            <p:cNvSpPr txBox="1">
              <a:spLocks noChangeArrowheads="1"/>
            </p:cNvSpPr>
            <p:nvPr/>
          </p:nvSpPr>
          <p:spPr bwMode="auto">
            <a:xfrm>
              <a:off x="2883889" y="2579961"/>
              <a:ext cx="11415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>
                  <a:ea typeface="맑은 고딕" pitchFamily="50" charset="-127"/>
                </a:rPr>
                <a:t>IFF </a:t>
              </a:r>
              <a:r>
                <a:rPr lang="en-US" altLang="ko-KR" sz="1600" b="1" dirty="0" smtClean="0">
                  <a:ea typeface="맑은 고딕" pitchFamily="50" charset="-127"/>
                </a:rPr>
                <a:t>LINAC</a:t>
              </a:r>
              <a:endParaRPr kumimoji="0" lang="ko-KR" altLang="en-US" sz="1600" b="1" dirty="0">
                <a:ea typeface="맑은 고딕" pitchFamily="50" charset="-127"/>
              </a:endParaRPr>
            </a:p>
          </p:txBody>
        </p:sp>
        <p:sp>
          <p:nvSpPr>
            <p:cNvPr id="16" name="TextBox 47"/>
            <p:cNvSpPr txBox="1">
              <a:spLocks noChangeArrowheads="1"/>
            </p:cNvSpPr>
            <p:nvPr/>
          </p:nvSpPr>
          <p:spPr bwMode="auto">
            <a:xfrm>
              <a:off x="6719186" y="2737056"/>
              <a:ext cx="1824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>
                  <a:ea typeface="맑은 고딕" pitchFamily="50" charset="-127"/>
                </a:rPr>
                <a:t>Future extension</a:t>
              </a:r>
              <a:endParaRPr kumimoji="0" lang="ko-KR" altLang="en-US" sz="1600" b="1" dirty="0"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7115" y="2196153"/>
              <a:ext cx="2663317" cy="523220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 smtClean="0">
                  <a:ea typeface="맑은 고딕" pitchFamily="50" charset="-127"/>
                </a:rPr>
                <a:t>250 </a:t>
              </a:r>
              <a:r>
                <a:rPr kumimoji="0" lang="en-US" altLang="ko-KR" sz="1400" b="1" dirty="0">
                  <a:ea typeface="맑은 고딕" pitchFamily="50" charset="-127"/>
                </a:rPr>
                <a:t>MeV/u, 9Ⅹ10</a:t>
              </a:r>
              <a:r>
                <a:rPr kumimoji="0" lang="en-US" altLang="ko-KR" sz="1400" b="1" baseline="30000" dirty="0">
                  <a:ea typeface="맑은 고딕" pitchFamily="50" charset="-127"/>
                </a:rPr>
                <a:t>8</a:t>
              </a:r>
              <a:r>
                <a:rPr kumimoji="0" lang="en-US" altLang="ko-KR" sz="1400" b="1" dirty="0">
                  <a:ea typeface="맑은 고딕" pitchFamily="50" charset="-127"/>
                </a:rPr>
                <a:t>pps(</a:t>
              </a:r>
              <a:r>
                <a:rPr kumimoji="0" lang="en-US" altLang="ko-KR" sz="1400" b="1" baseline="30000" dirty="0">
                  <a:ea typeface="맑은 고딕" pitchFamily="50" charset="-127"/>
                </a:rPr>
                <a:t>132</a:t>
              </a:r>
              <a:r>
                <a:rPr kumimoji="0" lang="en-US" altLang="ko-KR" sz="1400" b="1" dirty="0">
                  <a:ea typeface="맑은 고딕" pitchFamily="50" charset="-127"/>
                </a:rPr>
                <a:t>Sn)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ea typeface="맑은 고딕" pitchFamily="50" charset="-127"/>
                </a:rPr>
                <a:t>200 MeV/u, </a:t>
              </a:r>
              <a:r>
                <a:rPr kumimoji="0" lang="en-US" altLang="ko-KR" sz="1400" b="1" dirty="0" smtClean="0">
                  <a:ea typeface="맑은 고딕" pitchFamily="50" charset="-127"/>
                </a:rPr>
                <a:t>8p</a:t>
              </a:r>
              <a:r>
                <a:rPr kumimoji="0" lang="en-US" altLang="ko-KR" sz="1400" b="1" dirty="0" smtClean="0">
                  <a:latin typeface="Symbol" pitchFamily="18" charset="2"/>
                  <a:ea typeface="맑은 고딕" pitchFamily="50" charset="-127"/>
                </a:rPr>
                <a:t>m</a:t>
              </a:r>
              <a:r>
                <a:rPr kumimoji="0" lang="en-US" altLang="ko-KR" sz="1400" b="1" dirty="0" smtClean="0">
                  <a:ea typeface="맑은 고딕" pitchFamily="50" charset="-127"/>
                </a:rPr>
                <a:t>A </a:t>
              </a:r>
              <a:r>
                <a:rPr kumimoji="0" lang="en-US" altLang="ko-KR" sz="1400" b="1" dirty="0">
                  <a:ea typeface="맑은 고딕" pitchFamily="50" charset="-127"/>
                </a:rPr>
                <a:t>(U)</a:t>
              </a:r>
              <a:endParaRPr kumimoji="0" lang="ko-KR" altLang="en-US" sz="1400" b="1" dirty="0">
                <a:ea typeface="맑은 고딕" pitchFamily="50" charset="-127"/>
              </a:endParaRP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2065788" y="3072125"/>
              <a:ext cx="7232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Stripper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442" y="2434956"/>
              <a:ext cx="1627254" cy="30777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ea typeface="맑은 고딕" pitchFamily="50" charset="-127"/>
                </a:rPr>
                <a:t>28GHz SC ECR IS</a:t>
              </a:r>
              <a:endParaRPr kumimoji="0" lang="ko-KR" altLang="en-US" sz="1400" b="1" dirty="0">
                <a:ea typeface="맑은 고딕" pitchFamily="50" charset="-127"/>
              </a:endParaRPr>
            </a:p>
          </p:txBody>
        </p:sp>
        <p:sp>
          <p:nvSpPr>
            <p:cNvPr id="20" name="TextBox 51"/>
            <p:cNvSpPr txBox="1">
              <a:spLocks noChangeArrowheads="1"/>
            </p:cNvSpPr>
            <p:nvPr/>
          </p:nvSpPr>
          <p:spPr bwMode="auto">
            <a:xfrm>
              <a:off x="4194556" y="3388930"/>
              <a:ext cx="14590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0" lang="en-US" altLang="ko-KR" sz="1400" b="1" dirty="0" smtClean="0">
                  <a:ea typeface="맑은 고딕" pitchFamily="50" charset="-127"/>
                </a:rPr>
                <a:t>Cyclotron</a:t>
              </a:r>
              <a:endParaRPr kumimoji="0" lang="en-US" altLang="ko-KR" sz="1400" b="1" dirty="0">
                <a:ea typeface="맑은 고딕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kumimoji="0" lang="en-US" altLang="ko-KR" sz="1100" dirty="0">
                  <a:ea typeface="맑은 고딕" pitchFamily="50" charset="-127"/>
                </a:rPr>
                <a:t>p: 70/100MeV, 1mA</a:t>
              </a:r>
              <a:endParaRPr kumimoji="0" lang="ko-KR" altLang="en-US" sz="1100" dirty="0">
                <a:ea typeface="맑은 고딕" pitchFamily="50" charset="-127"/>
              </a:endParaRPr>
            </a:p>
          </p:txBody>
        </p:sp>
        <p:sp>
          <p:nvSpPr>
            <p:cNvPr id="21" name="TextBox 52"/>
            <p:cNvSpPr txBox="1">
              <a:spLocks noChangeArrowheads="1"/>
            </p:cNvSpPr>
            <p:nvPr/>
          </p:nvSpPr>
          <p:spPr bwMode="auto">
            <a:xfrm>
              <a:off x="4208908" y="2823132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 smtClean="0">
                  <a:ea typeface="맑은 고딕" pitchFamily="50" charset="-127"/>
                </a:rPr>
                <a:t>SCL</a:t>
              </a:r>
              <a:r>
                <a:rPr kumimoji="0" lang="en-US" altLang="ko-KR" sz="900" b="1" dirty="0" smtClean="0">
                  <a:ea typeface="맑은 고딕" pitchFamily="50" charset="-127"/>
                </a:rPr>
                <a:t> </a:t>
              </a:r>
              <a:endParaRPr kumimoji="0" lang="ko-KR" altLang="en-US" sz="900" b="1" dirty="0">
                <a:ea typeface="맑은 고딕" pitchFamily="50" charset="-127"/>
              </a:endParaRPr>
            </a:p>
          </p:txBody>
        </p:sp>
        <p:sp>
          <p:nvSpPr>
            <p:cNvPr id="22" name="TextBox 53"/>
            <p:cNvSpPr txBox="1">
              <a:spLocks noChangeArrowheads="1"/>
            </p:cNvSpPr>
            <p:nvPr/>
          </p:nvSpPr>
          <p:spPr bwMode="auto">
            <a:xfrm>
              <a:off x="583226" y="2813504"/>
              <a:ext cx="4603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RFQ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23" name="TextBox 54"/>
            <p:cNvSpPr txBox="1">
              <a:spLocks noChangeArrowheads="1"/>
            </p:cNvSpPr>
            <p:nvPr/>
          </p:nvSpPr>
          <p:spPr bwMode="auto">
            <a:xfrm>
              <a:off x="1341060" y="2818703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SCL</a:t>
              </a:r>
              <a:r>
                <a:rPr kumimoji="0" lang="en-US" altLang="ko-KR" sz="900" b="1" dirty="0">
                  <a:ea typeface="맑은 고딕" pitchFamily="50" charset="-127"/>
                </a:rPr>
                <a:t> </a:t>
              </a:r>
              <a:endParaRPr kumimoji="0" lang="ko-KR" altLang="en-US" sz="900" b="1" dirty="0">
                <a:ea typeface="맑은 고딕" pitchFamily="50" charset="-127"/>
              </a:endParaRPr>
            </a:p>
          </p:txBody>
        </p:sp>
        <p:sp>
          <p:nvSpPr>
            <p:cNvPr id="24" name="TextBox 180"/>
            <p:cNvSpPr txBox="1">
              <a:spLocks noChangeArrowheads="1"/>
            </p:cNvSpPr>
            <p:nvPr/>
          </p:nvSpPr>
          <p:spPr bwMode="auto">
            <a:xfrm>
              <a:off x="431699" y="3330339"/>
              <a:ext cx="477369" cy="45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>
              <a:spAutoFit/>
            </a:bodyPr>
            <a:lstStyle/>
            <a:p>
              <a:r>
                <a:rPr kumimoji="0" lang="en-US" altLang="ko-KR" sz="1200" b="1" dirty="0">
                  <a:ea typeface="맑은 고딕" pitchFamily="50" charset="-127"/>
                </a:rPr>
                <a:t>H</a:t>
              </a:r>
              <a:r>
                <a:rPr kumimoji="0" lang="en-US" altLang="ko-KR" sz="1200" b="1" baseline="-25000" dirty="0">
                  <a:ea typeface="맑은 고딕" pitchFamily="50" charset="-127"/>
                </a:rPr>
                <a:t>2</a:t>
              </a:r>
              <a:r>
                <a:rPr kumimoji="0" lang="en-US" altLang="ko-KR" sz="1200" b="1" dirty="0">
                  <a:ea typeface="맑은 고딕" pitchFamily="50" charset="-127"/>
                </a:rPr>
                <a:t>+</a:t>
              </a:r>
            </a:p>
            <a:p>
              <a:r>
                <a:rPr kumimoji="0" lang="en-US" altLang="ko-KR" sz="1200" b="1" dirty="0">
                  <a:ea typeface="맑은 고딕" pitchFamily="50" charset="-127"/>
                </a:rPr>
                <a:t>D+</a:t>
              </a:r>
              <a:endParaRPr kumimoji="0" lang="ko-KR" altLang="en-US" sz="1200" b="1" dirty="0"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609" y="3969806"/>
              <a:ext cx="1339316" cy="307777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ea typeface="맑은 고딕" pitchFamily="50" charset="-127"/>
                </a:rPr>
                <a:t>17.5 MeV/u  </a:t>
              </a:r>
              <a:endParaRPr kumimoji="0" lang="ko-KR" altLang="en-US" sz="1400" b="1" dirty="0">
                <a:ea typeface="맑은 고딕" pitchFamily="50" charset="-127"/>
              </a:endParaRPr>
            </a:p>
          </p:txBody>
        </p:sp>
        <p:sp>
          <p:nvSpPr>
            <p:cNvPr id="26" name="TextBox 57"/>
            <p:cNvSpPr txBox="1">
              <a:spLocks noChangeArrowheads="1"/>
            </p:cNvSpPr>
            <p:nvPr/>
          </p:nvSpPr>
          <p:spPr bwMode="auto">
            <a:xfrm>
              <a:off x="3751504" y="3715364"/>
              <a:ext cx="13066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>
                  <a:ea typeface="맑은 고딕" pitchFamily="50" charset="-127"/>
                </a:rPr>
                <a:t>ISOL </a:t>
              </a:r>
              <a:r>
                <a:rPr lang="en-US" altLang="ko-KR" sz="1600" b="1" dirty="0" smtClean="0">
                  <a:ea typeface="맑은 고딕" pitchFamily="50" charset="-127"/>
                </a:rPr>
                <a:t>LINAC</a:t>
              </a:r>
              <a:endParaRPr kumimoji="0" lang="ko-KR" altLang="en-US" sz="1600" b="1" dirty="0">
                <a:ea typeface="맑은 고딕" pitchFamily="50" charset="-127"/>
              </a:endParaRPr>
            </a:p>
          </p:txBody>
        </p:sp>
        <p:sp>
          <p:nvSpPr>
            <p:cNvPr id="27" name="TextBox 59"/>
            <p:cNvSpPr txBox="1">
              <a:spLocks noChangeArrowheads="1"/>
            </p:cNvSpPr>
            <p:nvPr/>
          </p:nvSpPr>
          <p:spPr bwMode="auto">
            <a:xfrm>
              <a:off x="4300115" y="3934942"/>
              <a:ext cx="42672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SCL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28" name="TextBox 60"/>
            <p:cNvSpPr txBox="1">
              <a:spLocks noChangeArrowheads="1"/>
            </p:cNvSpPr>
            <p:nvPr/>
          </p:nvSpPr>
          <p:spPr bwMode="auto">
            <a:xfrm>
              <a:off x="5575673" y="4270019"/>
              <a:ext cx="61587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ECR IS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29" name="TextBox 61"/>
            <p:cNvSpPr txBox="1">
              <a:spLocks noChangeArrowheads="1"/>
            </p:cNvSpPr>
            <p:nvPr/>
          </p:nvSpPr>
          <p:spPr bwMode="auto">
            <a:xfrm>
              <a:off x="6804248" y="4221088"/>
              <a:ext cx="8771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Fragment </a:t>
              </a:r>
            </a:p>
            <a:p>
              <a:r>
                <a:rPr kumimoji="0" lang="en-US" altLang="ko-KR" sz="1100" b="1" dirty="0">
                  <a:ea typeface="맑은 고딕" pitchFamily="50" charset="-127"/>
                </a:rPr>
                <a:t>Separator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30" name="내용 개체 틀 4"/>
            <p:cNvSpPr txBox="1">
              <a:spLocks/>
            </p:cNvSpPr>
            <p:nvPr/>
          </p:nvSpPr>
          <p:spPr>
            <a:xfrm>
              <a:off x="3047248" y="4869219"/>
              <a:ext cx="1764271" cy="72002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Nuclear Astrophysics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Material Science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Bio </a:t>
              </a: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Science</a:t>
              </a:r>
            </a:p>
          </p:txBody>
        </p:sp>
        <p:sp>
          <p:nvSpPr>
            <p:cNvPr id="31" name="내용 개체 틀 4"/>
            <p:cNvSpPr txBox="1">
              <a:spLocks/>
            </p:cNvSpPr>
            <p:nvPr/>
          </p:nvSpPr>
          <p:spPr>
            <a:xfrm rot="20657751">
              <a:off x="7531951" y="5060696"/>
              <a:ext cx="1418189" cy="25190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Medical Science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en-US" altLang="ko-KR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3808" y="4421376"/>
              <a:ext cx="19925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Low-energy </a:t>
              </a: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experiments</a:t>
              </a:r>
              <a:endParaRPr kumimoji="0" lang="ko-KR" altLang="en-US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57979" y="4611006"/>
              <a:ext cx="734302" cy="622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Atomic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Physics</a:t>
              </a:r>
              <a:endParaRPr kumimoji="0" lang="ko-KR" altLang="en-US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040296" y="5446965"/>
              <a:ext cx="10992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High-energy</a:t>
              </a:r>
              <a:endParaRPr kumimoji="0" lang="en-US" altLang="ko-KR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Experiments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 smtClean="0">
                  <a:solidFill>
                    <a:srgbClr val="FF0000"/>
                  </a:solidFill>
                  <a:ea typeface="맑은 고딕" pitchFamily="50" charset="-127"/>
                </a:rPr>
                <a:t>(LAMPS)</a:t>
              </a:r>
              <a:endParaRPr kumimoji="0" lang="ko-KR" altLang="en-US" sz="1200" b="1" dirty="0">
                <a:solidFill>
                  <a:srgbClr val="FF0000"/>
                </a:solidFill>
                <a:ea typeface="맑은 고딕" pitchFamily="50" charset="-127"/>
              </a:endParaRPr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>
              <a:off x="5797115" y="2693184"/>
              <a:ext cx="0" cy="3600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>
              <a:off x="2377479" y="4129239"/>
              <a:ext cx="243223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0"/>
            <p:cNvSpPr txBox="1">
              <a:spLocks noChangeArrowheads="1"/>
            </p:cNvSpPr>
            <p:nvPr/>
          </p:nvSpPr>
          <p:spPr bwMode="auto">
            <a:xfrm>
              <a:off x="5494429" y="3210135"/>
              <a:ext cx="691551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n-US" altLang="ko-KR" sz="1100" b="1" dirty="0">
                  <a:ea typeface="맑은 고딕" pitchFamily="50" charset="-127"/>
                </a:rPr>
                <a:t>ISOL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1100" b="1" dirty="0" smtClean="0">
                  <a:ea typeface="맑은 고딕" pitchFamily="50" charset="-127"/>
                </a:rPr>
                <a:t>T</a:t>
              </a:r>
              <a:r>
                <a:rPr kumimoji="0" lang="en-US" altLang="ko-KR" sz="1100" b="1" dirty="0" smtClean="0">
                  <a:ea typeface="맑은 고딕" pitchFamily="50" charset="-127"/>
                </a:rPr>
                <a:t>arget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38" name="TextBox 71"/>
            <p:cNvSpPr txBox="1">
              <a:spLocks noChangeArrowheads="1"/>
            </p:cNvSpPr>
            <p:nvPr/>
          </p:nvSpPr>
          <p:spPr bwMode="auto">
            <a:xfrm>
              <a:off x="6231379" y="3410464"/>
              <a:ext cx="824052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n-US" altLang="ko-KR" sz="1100" b="1" dirty="0">
                  <a:ea typeface="맑은 고딕" pitchFamily="50" charset="-127"/>
                </a:rPr>
                <a:t>In-flight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1100" b="1" dirty="0" smtClean="0">
                  <a:ea typeface="맑은 고딕" pitchFamily="50" charset="-127"/>
                </a:rPr>
                <a:t>T</a:t>
              </a:r>
              <a:r>
                <a:rPr kumimoji="0" lang="en-US" altLang="ko-KR" sz="1100" b="1" dirty="0" smtClean="0">
                  <a:ea typeface="맑은 고딕" pitchFamily="50" charset="-127"/>
                </a:rPr>
                <a:t>arget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39" name="TextBox 72"/>
            <p:cNvSpPr txBox="1">
              <a:spLocks noChangeArrowheads="1"/>
            </p:cNvSpPr>
            <p:nvPr/>
          </p:nvSpPr>
          <p:spPr bwMode="auto">
            <a:xfrm>
              <a:off x="994764" y="3098937"/>
              <a:ext cx="128871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=0.041, </a:t>
              </a: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=0.085</a:t>
              </a:r>
            </a:p>
            <a:p>
              <a:pPr>
                <a:lnSpc>
                  <a:spcPts val="9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  QWR     </a:t>
              </a:r>
              <a:r>
                <a:rPr kumimoji="0" lang="en-US" altLang="ko-KR" sz="1000" dirty="0" err="1">
                  <a:ea typeface="맑은 고딕" pitchFamily="50" charset="-127"/>
                </a:rPr>
                <a:t>QWR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0" name="TextBox 73"/>
            <p:cNvSpPr txBox="1">
              <a:spLocks noChangeArrowheads="1"/>
            </p:cNvSpPr>
            <p:nvPr/>
          </p:nvSpPr>
          <p:spPr bwMode="auto">
            <a:xfrm>
              <a:off x="3878561" y="3100670"/>
              <a:ext cx="133590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=0.285, </a:t>
              </a: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=0.53</a:t>
              </a:r>
            </a:p>
            <a:p>
              <a:pPr>
                <a:lnSpc>
                  <a:spcPts val="9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  HWR     </a:t>
              </a:r>
              <a:r>
                <a:rPr kumimoji="0" lang="en-US" altLang="ko-KR" sz="1000" dirty="0" err="1">
                  <a:ea typeface="맑은 고딕" pitchFamily="50" charset="-127"/>
                </a:rPr>
                <a:t>HWR</a:t>
              </a:r>
              <a:r>
                <a:rPr kumimoji="0" lang="en-US" altLang="ko-KR" sz="1000" dirty="0">
                  <a:ea typeface="맑은 고딕" pitchFamily="50" charset="-127"/>
                </a:rPr>
                <a:t> 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1" name="TextBox 75"/>
            <p:cNvSpPr txBox="1">
              <a:spLocks noChangeArrowheads="1"/>
            </p:cNvSpPr>
            <p:nvPr/>
          </p:nvSpPr>
          <p:spPr bwMode="auto">
            <a:xfrm>
              <a:off x="4203463" y="4201109"/>
              <a:ext cx="658878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=0.10 </a:t>
              </a:r>
            </a:p>
            <a:p>
              <a:pPr algn="ctr">
                <a:lnSpc>
                  <a:spcPts val="10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QWR 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2" name="TextBox 76"/>
            <p:cNvSpPr txBox="1">
              <a:spLocks noChangeArrowheads="1"/>
            </p:cNvSpPr>
            <p:nvPr/>
          </p:nvSpPr>
          <p:spPr bwMode="auto">
            <a:xfrm>
              <a:off x="4860527" y="4201109"/>
              <a:ext cx="655248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=0.04 </a:t>
              </a:r>
            </a:p>
            <a:p>
              <a:pPr algn="ctr">
                <a:lnSpc>
                  <a:spcPts val="10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QWR 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92080" y="3742787"/>
              <a:ext cx="113600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Nuclear Data</a:t>
              </a:r>
              <a:endParaRPr kumimoji="0" lang="ko-KR" altLang="en-US" sz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 flipV="1">
              <a:off x="4090927" y="4640467"/>
              <a:ext cx="0" cy="220087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87966" y="3377129"/>
              <a:ext cx="284970" cy="403783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 flipV="1">
              <a:off x="589612" y="3222895"/>
              <a:ext cx="0" cy="15943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9"/>
            <p:cNvSpPr txBox="1">
              <a:spLocks noChangeArrowheads="1"/>
            </p:cNvSpPr>
            <p:nvPr/>
          </p:nvSpPr>
          <p:spPr bwMode="auto">
            <a:xfrm>
              <a:off x="5796136" y="3051510"/>
              <a:ext cx="78956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100" dirty="0">
                  <a:ea typeface="맑은 고딕" pitchFamily="50" charset="-127"/>
                </a:rPr>
                <a:t>400KW</a:t>
              </a:r>
              <a:endParaRPr kumimoji="0" lang="ko-KR" altLang="en-US" sz="1100" dirty="0">
                <a:ea typeface="맑은 고딕" pitchFamily="50" charset="-127"/>
              </a:endParaRPr>
            </a:p>
          </p:txBody>
        </p:sp>
        <p:sp>
          <p:nvSpPr>
            <p:cNvPr id="69" name="TextBox 104"/>
            <p:cNvSpPr txBox="1">
              <a:spLocks noChangeArrowheads="1"/>
            </p:cNvSpPr>
            <p:nvPr/>
          </p:nvSpPr>
          <p:spPr bwMode="auto">
            <a:xfrm>
              <a:off x="5828873" y="3552160"/>
              <a:ext cx="78956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100" dirty="0">
                  <a:ea typeface="맑은 고딕" pitchFamily="50" charset="-127"/>
                </a:rPr>
                <a:t>70KW</a:t>
              </a:r>
              <a:endParaRPr kumimoji="0" lang="ko-KR" altLang="en-US" sz="1100" dirty="0">
                <a:ea typeface="맑은 고딕" pitchFamily="50" charset="-127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250888" y="3018404"/>
              <a:ext cx="2520000" cy="81449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3" name="TextBox 93"/>
            <p:cNvSpPr txBox="1">
              <a:spLocks noChangeArrowheads="1"/>
            </p:cNvSpPr>
            <p:nvPr/>
          </p:nvSpPr>
          <p:spPr bwMode="auto">
            <a:xfrm>
              <a:off x="2753655" y="4172973"/>
              <a:ext cx="7232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Stripper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24328" y="3747985"/>
              <a:ext cx="12229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Nuclear Data</a:t>
              </a:r>
              <a:endParaRPr kumimoji="0" lang="ko-KR" altLang="en-US" sz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748464" y="2942153"/>
              <a:ext cx="52638" cy="254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664031" y="3035733"/>
              <a:ext cx="166989" cy="519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512145" y="4150035"/>
              <a:ext cx="166989" cy="519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0" name="TextBox 58"/>
            <p:cNvSpPr txBox="1">
              <a:spLocks noChangeArrowheads="1"/>
            </p:cNvSpPr>
            <p:nvPr/>
          </p:nvSpPr>
          <p:spPr bwMode="auto">
            <a:xfrm>
              <a:off x="5388718" y="3931476"/>
              <a:ext cx="4603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RFQ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cxnSp>
          <p:nvCxnSpPr>
            <p:cNvPr id="81" name="직선 화살표 연결선 80"/>
            <p:cNvCxnSpPr/>
            <p:nvPr/>
          </p:nvCxnSpPr>
          <p:spPr>
            <a:xfrm>
              <a:off x="605948" y="2749792"/>
              <a:ext cx="0" cy="18369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 rot="5400000" flipV="1">
              <a:off x="5834172" y="5727525"/>
              <a:ext cx="0" cy="220087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312899" y="5731542"/>
              <a:ext cx="1411229" cy="27699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맑은 고딕" pitchFamily="50" charset="-127"/>
                </a:rPr>
                <a:t>Nuclear Physics</a:t>
              </a:r>
              <a:endParaRPr kumimoji="0"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Detector System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27755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We need to accommodate</a:t>
            </a:r>
          </a:p>
          <a:p>
            <a:pPr lvl="1"/>
            <a:r>
              <a:rPr lang="en-US" altLang="ko-KR" dirty="0" smtClean="0"/>
              <a:t>Large acceptance</a:t>
            </a:r>
          </a:p>
          <a:p>
            <a:pPr lvl="1"/>
            <a:r>
              <a:rPr lang="en-US" altLang="ko-KR" dirty="0" smtClean="0"/>
              <a:t>Precision measurement of momentum (or energy) for variety of particle species including </a:t>
            </a:r>
            <a:r>
              <a:rPr lang="en-US" altLang="ko-KR" dirty="0" smtClean="0">
                <a:latin typeface="Symbol" pitchFamily="18" charset="2"/>
              </a:rPr>
              <a:t>p</a:t>
            </a:r>
            <a:r>
              <a:rPr lang="en-US" altLang="ko-KR" baseline="30000" dirty="0" smtClean="0"/>
              <a:t>+/-</a:t>
            </a:r>
            <a:r>
              <a:rPr lang="en-US" altLang="ko-KR" dirty="0" smtClean="0"/>
              <a:t> and neutrons with high efficiency</a:t>
            </a:r>
          </a:p>
          <a:p>
            <a:pPr lvl="1"/>
            <a:r>
              <a:rPr lang="en-US" altLang="ko-KR" dirty="0" smtClean="0"/>
              <a:t>Keep flexibility for other physics topics in the future</a:t>
            </a:r>
          </a:p>
          <a:p>
            <a:r>
              <a:rPr lang="en-US" altLang="ko-KR" dirty="0" smtClean="0"/>
              <a:t>This leads to the design of </a:t>
            </a:r>
            <a:r>
              <a:rPr lang="en-US" altLang="ko-KR" b="1" dirty="0" smtClean="0">
                <a:solidFill>
                  <a:srgbClr val="C00000"/>
                </a:solidFill>
              </a:rPr>
              <a:t>LAMPS</a:t>
            </a:r>
          </a:p>
          <a:p>
            <a:pPr lvl="1"/>
            <a:r>
              <a:rPr lang="en-US" altLang="ko-KR" dirty="0" smtClean="0"/>
              <a:t>Large-Acceptance Multipurpose Spectrometer</a:t>
            </a:r>
          </a:p>
          <a:p>
            <a:r>
              <a:rPr lang="en-US" altLang="ko-KR" dirty="0" smtClean="0"/>
              <a:t>Unique features of LAMPS</a:t>
            </a:r>
          </a:p>
          <a:p>
            <a:pPr lvl="1"/>
            <a:r>
              <a:rPr lang="en-US" altLang="ko-KR" dirty="0" smtClean="0"/>
              <a:t>Combination of solenoid and dipole spectrometers</a:t>
            </a:r>
          </a:p>
          <a:p>
            <a:pPr lvl="1"/>
            <a:r>
              <a:rPr lang="en-US" altLang="ko-KR" dirty="0" smtClean="0"/>
              <a:t>Movable arms </a:t>
            </a:r>
          </a:p>
          <a:p>
            <a:pPr lvl="1"/>
            <a:r>
              <a:rPr lang="en-US" altLang="ko-KR" dirty="0" smtClean="0"/>
              <a:t>Large acceptance of neutron detector with precision energy measurement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Fig_LAMPS_top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76" y="2060848"/>
            <a:ext cx="8627096" cy="2979386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240360" y="1052736"/>
            <a:ext cx="3203848" cy="1131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Dipole acceptance ~30mSr </a:t>
            </a:r>
          </a:p>
          <a:p>
            <a:pPr indent="182563"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Dipole</a:t>
            </a:r>
            <a:r>
              <a:rPr lang="ko-KR" alt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length =1.0 m </a:t>
            </a:r>
          </a:p>
          <a:p>
            <a:pPr indent="182563"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TOF length ~8.0 m </a:t>
            </a:r>
          </a:p>
        </p:txBody>
      </p:sp>
      <p:sp>
        <p:nvSpPr>
          <p:cNvPr id="29" name="제목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Conceptual Design of LAMPS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1259632" y="5415420"/>
            <a:ext cx="4104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Dipole magnet: We can also consider the large aperture superconducting dipole magnet (SAMURAI type). 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67744" y="4532659"/>
            <a:ext cx="2808312" cy="840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For</a:t>
            </a:r>
            <a:r>
              <a:rPr lang="ko-KR" alt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B=1.5 T, </a:t>
            </a:r>
          </a:p>
          <a:p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p/Z </a:t>
            </a:r>
            <a:r>
              <a:rPr lang="en-US" altLang="ko-KR" dirty="0" smtClean="0">
                <a:solidFill>
                  <a:schemeClr val="tx1"/>
                </a:solidFill>
                <a:latin typeface="굴림"/>
                <a:ea typeface="굴림"/>
                <a:cs typeface="Times New Roman" pitchFamily="18" charset="0"/>
              </a:rPr>
              <a:t>≈ 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1.5 </a:t>
            </a:r>
            <a:r>
              <a:rPr lang="en-US" altLang="ko-KR" dirty="0" err="1" smtClean="0">
                <a:solidFill>
                  <a:schemeClr val="tx1"/>
                </a:solidFill>
                <a:cs typeface="Times New Roman" pitchFamily="18" charset="0"/>
              </a:rPr>
              <a:t>GeV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/c at 30</a:t>
            </a:r>
            <a:r>
              <a:rPr lang="en-US" altLang="ko-KR" baseline="30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ko-KR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rot="5400000" flipH="1" flipV="1">
            <a:off x="2465312" y="4158366"/>
            <a:ext cx="97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5496" y="1196752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For</a:t>
            </a:r>
            <a:r>
              <a:rPr lang="ko-KR" alt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B=1.5 T, </a:t>
            </a:r>
          </a:p>
          <a:p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p/Z </a:t>
            </a:r>
            <a:r>
              <a:rPr lang="en-US" altLang="ko-KR" dirty="0" smtClean="0">
                <a:solidFill>
                  <a:schemeClr val="tx1"/>
                </a:solidFill>
                <a:latin typeface="굴림"/>
                <a:ea typeface="굴림"/>
                <a:cs typeface="Times New Roman" pitchFamily="18" charset="0"/>
              </a:rPr>
              <a:t>≈ 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0.35 </a:t>
            </a:r>
            <a:r>
              <a:rPr lang="en-US" altLang="ko-KR" dirty="0" err="1" smtClean="0">
                <a:solidFill>
                  <a:schemeClr val="tx1"/>
                </a:solidFill>
                <a:cs typeface="Times New Roman" pitchFamily="18" charset="0"/>
              </a:rPr>
              <a:t>GeV</a:t>
            </a:r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/c  </a:t>
            </a:r>
          </a:p>
          <a:p>
            <a:r>
              <a:rPr lang="en-US" altLang="ko-KR" dirty="0" smtClean="0">
                <a:solidFill>
                  <a:schemeClr val="tx1"/>
                </a:solidFill>
                <a:cs typeface="Times New Roman" pitchFamily="18" charset="0"/>
              </a:rPr>
              <a:t>at 110</a:t>
            </a:r>
            <a:r>
              <a:rPr lang="en-US" altLang="ko-KR" baseline="30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endParaRPr lang="ko-KR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26" name="꺾인 연결선 25"/>
          <p:cNvCxnSpPr/>
          <p:nvPr/>
        </p:nvCxnSpPr>
        <p:spPr>
          <a:xfrm>
            <a:off x="539552" y="2060848"/>
            <a:ext cx="1440160" cy="720080"/>
          </a:xfrm>
          <a:prstGeom prst="bentConnector3">
            <a:avLst>
              <a:gd name="adj1" fmla="val 18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rot="5400000" flipH="1" flipV="1">
            <a:off x="1252618" y="4946514"/>
            <a:ext cx="108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6444208" y="2627620"/>
            <a:ext cx="2612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cs typeface="Times New Roman" pitchFamily="18" charset="0"/>
              </a:rPr>
              <a:t>Neutron-detector array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1591536" y="2348880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cs typeface="Times New Roman" pitchFamily="18" charset="0"/>
              </a:rPr>
              <a:t>Low p/Z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2467113" y="3234462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cs typeface="Times New Roman" pitchFamily="18" charset="0"/>
              </a:rPr>
              <a:t>High p/Z </a:t>
            </a:r>
          </a:p>
        </p:txBody>
      </p:sp>
      <p:sp>
        <p:nvSpPr>
          <p:cNvPr id="37" name="원호 36"/>
          <p:cNvSpPr/>
          <p:nvPr/>
        </p:nvSpPr>
        <p:spPr>
          <a:xfrm rot="2808037">
            <a:off x="1059611" y="2739815"/>
            <a:ext cx="2980033" cy="3138034"/>
          </a:xfrm>
          <a:prstGeom prst="arc">
            <a:avLst>
              <a:gd name="adj1" fmla="val 17329470"/>
              <a:gd name="adj2" fmla="val 2012653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4716016" y="4147492"/>
            <a:ext cx="31683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rot="5400000">
            <a:off x="-519506" y="4314238"/>
            <a:ext cx="12241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rot="16200000" flipH="1">
            <a:off x="7956374" y="3386794"/>
            <a:ext cx="72008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 bwMode="auto">
          <a:xfrm>
            <a:off x="163776" y="5013176"/>
            <a:ext cx="115212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Solenoid </a:t>
            </a:r>
          </a:p>
          <a:p>
            <a:pPr algn="ctr"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magnet</a:t>
            </a:r>
            <a:endParaRPr lang="ko-KR" altLang="en-US" dirty="0" smtClean="0">
              <a:ea typeface="굴림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28136" y="4266000"/>
            <a:ext cx="8964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Solenoid Spectrometer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17281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solidFill>
                  <a:schemeClr val="tx1"/>
                </a:solidFill>
              </a:rPr>
              <a:t>TPC: large acceptance (~3</a:t>
            </a:r>
            <a:r>
              <a:rPr lang="en-US" altLang="ko-KR" sz="23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ko-KR" sz="2300" dirty="0" smtClean="0">
                <a:solidFill>
                  <a:schemeClr val="tx1"/>
                </a:solidFill>
              </a:rPr>
              <a:t> </a:t>
            </a:r>
            <a:r>
              <a:rPr lang="en-US" altLang="ko-KR" sz="2300" dirty="0" err="1" smtClean="0">
                <a:solidFill>
                  <a:schemeClr val="tx1"/>
                </a:solidFill>
              </a:rPr>
              <a:t>Sr</a:t>
            </a:r>
            <a:r>
              <a:rPr lang="en-US" altLang="ko-KR" sz="2300" dirty="0" smtClean="0">
                <a:solidFill>
                  <a:schemeClr val="tx1"/>
                </a:solidFill>
              </a:rPr>
              <a:t>) for the measurements of </a:t>
            </a:r>
            <a:r>
              <a:rPr lang="en-US" altLang="ko-KR" sz="23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ko-KR" sz="2300" baseline="30000" dirty="0" smtClean="0">
                <a:solidFill>
                  <a:schemeClr val="tx1"/>
                </a:solidFill>
              </a:rPr>
              <a:t>+/-</a:t>
            </a:r>
            <a:r>
              <a:rPr lang="en-US" altLang="ko-KR" sz="2300" dirty="0" smtClean="0">
                <a:solidFill>
                  <a:schemeClr val="tx1"/>
                </a:solidFill>
              </a:rPr>
              <a:t> and light fragments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solidFill>
                  <a:schemeClr val="tx1"/>
                </a:solidFill>
              </a:rPr>
              <a:t>Silicon strip detector: 3~4 layers for nuclear fragments 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solidFill>
                  <a:schemeClr val="tx1"/>
                </a:solidFill>
              </a:rPr>
              <a:t>Useful for event characterization 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48" y="2721479"/>
            <a:ext cx="3960440" cy="35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28828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/>
          <p:nvPr/>
        </p:nvCxnSpPr>
        <p:spPr>
          <a:xfrm>
            <a:off x="3045764" y="4825288"/>
            <a:ext cx="13681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Dipole Spectrometer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solidFill>
                  <a:schemeClr val="tx1"/>
                </a:solidFill>
              </a:rPr>
              <a:t>Acceptance: &gt; 50 </a:t>
            </a:r>
            <a:r>
              <a:rPr lang="en-US" altLang="ko-KR" sz="2300" dirty="0" err="1" smtClean="0">
                <a:solidFill>
                  <a:schemeClr val="tx1"/>
                </a:solidFill>
              </a:rPr>
              <a:t>mSr</a:t>
            </a:r>
            <a:endParaRPr lang="en-US" altLang="ko-KR" sz="2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300" dirty="0" err="1" smtClean="0">
                <a:solidFill>
                  <a:schemeClr val="tx1"/>
                </a:solidFill>
              </a:rPr>
              <a:t>Multiparticle</a:t>
            </a:r>
            <a:r>
              <a:rPr lang="en-US" altLang="ko-KR" sz="2300" dirty="0" smtClean="0">
                <a:solidFill>
                  <a:schemeClr val="tx1"/>
                </a:solidFill>
              </a:rPr>
              <a:t> tracking of p, d, t, and He isotopes, etc.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solidFill>
                  <a:schemeClr val="accent1">
                    <a:lumMod val="75000"/>
                  </a:schemeClr>
                </a:solidFill>
              </a:rPr>
              <a:t>Tracking chambers: ≥ 3 stations of drift chambers (+pad readout possible) for each arm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300" dirty="0" err="1" smtClean="0">
                <a:solidFill>
                  <a:srgbClr val="C00000"/>
                </a:solidFill>
              </a:rPr>
              <a:t>ToF</a:t>
            </a:r>
            <a:r>
              <a:rPr lang="en-US" altLang="ko-KR" sz="2300" dirty="0" smtClean="0">
                <a:solidFill>
                  <a:srgbClr val="C00000"/>
                </a:solidFill>
              </a:rPr>
              <a:t>: Conventional plastic </a:t>
            </a:r>
            <a:r>
              <a:rPr lang="en-US" altLang="ko-KR" sz="2300" dirty="0" err="1" smtClean="0">
                <a:solidFill>
                  <a:srgbClr val="C00000"/>
                </a:solidFill>
              </a:rPr>
              <a:t>scintillatior</a:t>
            </a:r>
            <a:r>
              <a:rPr lang="en-US" altLang="ko-KR" sz="2300" dirty="0" smtClean="0">
                <a:solidFill>
                  <a:srgbClr val="C00000"/>
                </a:solidFill>
              </a:rPr>
              <a:t> detector or </a:t>
            </a:r>
            <a:r>
              <a:rPr lang="en-US" altLang="ko-KR" sz="2300" dirty="0" err="1" smtClean="0">
                <a:solidFill>
                  <a:srgbClr val="C00000"/>
                </a:solidFill>
              </a:rPr>
              <a:t>multigap</a:t>
            </a:r>
            <a:r>
              <a:rPr lang="en-US" altLang="ko-KR" sz="2300" dirty="0" smtClean="0">
                <a:solidFill>
                  <a:srgbClr val="C00000"/>
                </a:solidFill>
              </a:rPr>
              <a:t> RPC technology</a:t>
            </a:r>
          </a:p>
          <a:p>
            <a:pPr lvl="1">
              <a:buFont typeface="맑은 고딕" pitchFamily="50" charset="-127"/>
              <a:buChar char="–"/>
            </a:pPr>
            <a:r>
              <a:rPr lang="en-US" altLang="ko-KR" sz="2300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ko-KR" sz="2300" baseline="-25000" dirty="0" err="1" smtClean="0">
                <a:solidFill>
                  <a:srgbClr val="C00000"/>
                </a:solidFill>
              </a:rPr>
              <a:t>t</a:t>
            </a:r>
            <a:r>
              <a:rPr lang="en-US" altLang="ko-KR" sz="2300" baseline="-25000" dirty="0" smtClean="0">
                <a:solidFill>
                  <a:srgbClr val="C00000"/>
                </a:solidFill>
              </a:rPr>
              <a:t> </a:t>
            </a:r>
            <a:r>
              <a:rPr lang="en-US" altLang="ko-KR" sz="2300" dirty="0" smtClean="0">
                <a:solidFill>
                  <a:srgbClr val="C00000"/>
                </a:solidFill>
              </a:rPr>
              <a:t>&lt; 100 </a:t>
            </a:r>
            <a:r>
              <a:rPr lang="en-US" altLang="ko-KR" sz="2300" dirty="0" err="1" smtClean="0">
                <a:solidFill>
                  <a:srgbClr val="C00000"/>
                </a:solidFill>
              </a:rPr>
              <a:t>ps</a:t>
            </a:r>
            <a:r>
              <a:rPr lang="en-US" altLang="ko-KR" sz="2300" dirty="0" smtClean="0">
                <a:solidFill>
                  <a:srgbClr val="C00000"/>
                </a:solidFill>
              </a:rPr>
              <a:t>, essential for </a:t>
            </a:r>
            <a:r>
              <a:rPr lang="en-US" altLang="ko-KR" sz="2300" dirty="0" err="1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ko-KR" sz="2300" dirty="0" err="1" smtClean="0">
                <a:solidFill>
                  <a:srgbClr val="C00000"/>
                </a:solidFill>
              </a:rPr>
              <a:t>p</a:t>
            </a:r>
            <a:r>
              <a:rPr lang="en-US" altLang="ko-KR" sz="2300" dirty="0" smtClean="0">
                <a:solidFill>
                  <a:srgbClr val="C00000"/>
                </a:solidFill>
              </a:rPr>
              <a:t>/p &lt; 10</a:t>
            </a:r>
            <a:r>
              <a:rPr lang="en-US" altLang="ko-KR" sz="2300" baseline="30000" dirty="0" smtClean="0">
                <a:solidFill>
                  <a:srgbClr val="C00000"/>
                </a:solidFill>
              </a:rPr>
              <a:t>-3</a:t>
            </a:r>
            <a:r>
              <a:rPr lang="en-US" altLang="ko-KR" sz="2300" dirty="0" smtClean="0">
                <a:solidFill>
                  <a:srgbClr val="C00000"/>
                </a:solidFill>
              </a:rPr>
              <a:t> @ </a:t>
            </a:r>
            <a:r>
              <a:rPr lang="en-US" altLang="ko-KR" sz="2300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altLang="ko-KR" sz="2300" dirty="0" smtClean="0">
                <a:solidFill>
                  <a:srgbClr val="C00000"/>
                </a:solidFill>
              </a:rPr>
              <a:t>=0.5</a:t>
            </a:r>
          </a:p>
          <a:p>
            <a:pPr lvl="1"/>
            <a:endParaRPr lang="en-US" altLang="ko-KR" dirty="0" smtClean="0"/>
          </a:p>
        </p:txBody>
      </p:sp>
      <p:pic>
        <p:nvPicPr>
          <p:cNvPr id="8" name="그림 7" descr="Fig_di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566110" cy="3456384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4644008" y="2132856"/>
            <a:ext cx="3030020" cy="2520279"/>
            <a:chOff x="4644008" y="2132856"/>
            <a:chExt cx="3030020" cy="2520279"/>
          </a:xfrm>
        </p:grpSpPr>
        <p:cxnSp>
          <p:nvCxnSpPr>
            <p:cNvPr id="10" name="직선 화살표 연결선 9"/>
            <p:cNvCxnSpPr/>
            <p:nvPr/>
          </p:nvCxnSpPr>
          <p:spPr>
            <a:xfrm flipV="1">
              <a:off x="4644008" y="2132856"/>
              <a:ext cx="1368152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flipV="1">
              <a:off x="4658076" y="2996952"/>
              <a:ext cx="3015952" cy="803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4673812" y="3083028"/>
              <a:ext cx="1540304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>
              <a:off x="4687880" y="3098764"/>
              <a:ext cx="1756328" cy="10503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rot="16200000" flipH="1">
              <a:off x="4161889" y="3537012"/>
              <a:ext cx="1598243" cy="6340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/>
          <p:cNvGrpSpPr/>
          <p:nvPr/>
        </p:nvGrpSpPr>
        <p:grpSpPr>
          <a:xfrm>
            <a:off x="4788024" y="1988840"/>
            <a:ext cx="3161636" cy="1952600"/>
            <a:chOff x="4788024" y="1988840"/>
            <a:chExt cx="3161636" cy="1952600"/>
          </a:xfrm>
        </p:grpSpPr>
        <p:cxnSp>
          <p:nvCxnSpPr>
            <p:cNvPr id="23" name="직선 화살표 연결선 22"/>
            <p:cNvCxnSpPr/>
            <p:nvPr/>
          </p:nvCxnSpPr>
          <p:spPr>
            <a:xfrm rot="5400000" flipH="1" flipV="1">
              <a:off x="4535996" y="2240868"/>
              <a:ext cx="1944216" cy="14401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flipV="1">
              <a:off x="4789692" y="2996952"/>
              <a:ext cx="3159968" cy="944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Simulated Event Display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635896" y="1095127"/>
            <a:ext cx="5181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smtClean="0">
                <a:ea typeface="굴림" pitchFamily="50" charset="-127"/>
              </a:rPr>
              <a:t>IQMD(SM) for </a:t>
            </a:r>
            <a:r>
              <a:rPr lang="en-US" altLang="ko-KR" sz="2400" dirty="0" err="1" smtClean="0">
                <a:ea typeface="굴림" pitchFamily="50" charset="-127"/>
              </a:rPr>
              <a:t>Au+Au</a:t>
            </a:r>
            <a:r>
              <a:rPr lang="en-US" altLang="ko-KR" sz="2400" dirty="0" smtClean="0">
                <a:ea typeface="굴림" pitchFamily="50" charset="-127"/>
              </a:rPr>
              <a:t> at 250A </a:t>
            </a:r>
            <a:r>
              <a:rPr lang="en-US" altLang="ko-KR" sz="2400" dirty="0" err="1" smtClean="0">
                <a:ea typeface="굴림" pitchFamily="50" charset="-127"/>
              </a:rPr>
              <a:t>MeV</a:t>
            </a:r>
            <a:endParaRPr lang="ko-KR" altLang="en-US" sz="2400" dirty="0" smtClean="0">
              <a:ea typeface="굴림" pitchFamily="50" charset="-127"/>
            </a:endParaRPr>
          </a:p>
        </p:txBody>
      </p:sp>
      <p:pic>
        <p:nvPicPr>
          <p:cNvPr id="8" name="그림 7" descr="Both_250_Soft_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68" y="1542723"/>
            <a:ext cx="8944728" cy="4702439"/>
          </a:xfrm>
          <a:prstGeom prst="rect">
            <a:avLst/>
          </a:prstGeom>
        </p:spPr>
      </p:pic>
      <p:pic>
        <p:nvPicPr>
          <p:cNvPr id="11" name="그림 10" descr="TPCH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46194"/>
            <a:ext cx="4788105" cy="427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0259E-6 L 0.27517 -0.162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Simulated Event Display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635896" y="1095127"/>
            <a:ext cx="5181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smtClean="0">
                <a:ea typeface="굴림" pitchFamily="50" charset="-127"/>
              </a:rPr>
              <a:t>IQMD(SM) for </a:t>
            </a:r>
            <a:r>
              <a:rPr lang="en-US" altLang="ko-KR" sz="2400" dirty="0" err="1" smtClean="0">
                <a:ea typeface="굴림" pitchFamily="50" charset="-127"/>
              </a:rPr>
              <a:t>Au+Au</a:t>
            </a:r>
            <a:r>
              <a:rPr lang="en-US" altLang="ko-KR" sz="2400" dirty="0" smtClean="0">
                <a:ea typeface="굴림" pitchFamily="50" charset="-127"/>
              </a:rPr>
              <a:t> at 250A </a:t>
            </a:r>
            <a:r>
              <a:rPr lang="en-US" altLang="ko-KR" sz="2400" dirty="0" err="1" smtClean="0">
                <a:ea typeface="굴림" pitchFamily="50" charset="-127"/>
              </a:rPr>
              <a:t>MeV</a:t>
            </a:r>
            <a:endParaRPr lang="ko-KR" altLang="en-US" sz="2400" dirty="0" smtClean="0">
              <a:ea typeface="굴림" pitchFamily="50" charset="-127"/>
            </a:endParaRPr>
          </a:p>
        </p:txBody>
      </p:sp>
      <p:pic>
        <p:nvPicPr>
          <p:cNvPr id="9" name="그림 8" descr="Charged_250_Soft_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30" y="1556792"/>
            <a:ext cx="9040004" cy="4752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3991773" y="5909210"/>
            <a:ext cx="4540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b="1" dirty="0" smtClean="0">
                <a:ea typeface="굴림" pitchFamily="50" charset="-127"/>
              </a:rPr>
              <a:t>Charged hadrons &amp; fragments only</a:t>
            </a:r>
            <a:endParaRPr lang="ko-KR" altLang="en-US" sz="2000" b="1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Neutron_250_Soft_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8903034" cy="46805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Simulated Event Display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635896" y="1095127"/>
            <a:ext cx="5181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smtClean="0">
                <a:ea typeface="굴림" pitchFamily="50" charset="-127"/>
              </a:rPr>
              <a:t>IQMD(SM) for </a:t>
            </a:r>
            <a:r>
              <a:rPr lang="en-US" altLang="ko-KR" sz="2400" dirty="0" err="1" smtClean="0">
                <a:ea typeface="굴림" pitchFamily="50" charset="-127"/>
              </a:rPr>
              <a:t>Au+Au</a:t>
            </a:r>
            <a:r>
              <a:rPr lang="en-US" altLang="ko-KR" sz="2400" dirty="0" smtClean="0">
                <a:ea typeface="굴림" pitchFamily="50" charset="-127"/>
              </a:rPr>
              <a:t> at 250A </a:t>
            </a:r>
            <a:r>
              <a:rPr lang="en-US" altLang="ko-KR" sz="2400" dirty="0" err="1" smtClean="0">
                <a:ea typeface="굴림" pitchFamily="50" charset="-127"/>
              </a:rPr>
              <a:t>MeV</a:t>
            </a:r>
            <a:endParaRPr lang="ko-KR" altLang="en-US" sz="2400" dirty="0" smtClean="0"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909252" y="5909210"/>
            <a:ext cx="4695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b="1" dirty="0" smtClean="0">
                <a:ea typeface="굴림" pitchFamily="50" charset="-127"/>
              </a:rPr>
              <a:t>Neutral particles (</a:t>
            </a:r>
            <a:r>
              <a:rPr lang="en-US" altLang="ko-KR" sz="2000" b="1" dirty="0" err="1" smtClean="0"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2000" b="1" dirty="0" err="1" smtClean="0">
                <a:ea typeface="굴림" pitchFamily="50" charset="-127"/>
              </a:rPr>
              <a:t>’s+neutrons</a:t>
            </a:r>
            <a:r>
              <a:rPr lang="en-US" altLang="ko-KR" sz="2000" b="1" dirty="0" smtClean="0">
                <a:ea typeface="굴림" pitchFamily="50" charset="-127"/>
              </a:rPr>
              <a:t>) only</a:t>
            </a:r>
            <a:endParaRPr lang="ko-KR" altLang="en-US" sz="2000" b="1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7994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10132" y="6479940"/>
            <a:ext cx="2959968" cy="365125"/>
          </a:xfrm>
        </p:spPr>
        <p:txBody>
          <a:bodyPr/>
          <a:lstStyle/>
          <a:p>
            <a:r>
              <a:rPr lang="en-US" altLang="ko-KR" dirty="0" err="1" smtClean="0"/>
              <a:t>NuSYM</a:t>
            </a:r>
            <a:r>
              <a:rPr lang="en-US" altLang="ko-KR" dirty="0" smtClean="0"/>
              <a:t> 2011</a:t>
            </a:r>
            <a:endParaRPr lang="ko-KR" altLang="en-US" dirty="0"/>
          </a:p>
        </p:txBody>
      </p:sp>
      <p:grpSp>
        <p:nvGrpSpPr>
          <p:cNvPr id="3" name="그룹 16"/>
          <p:cNvGrpSpPr/>
          <p:nvPr/>
        </p:nvGrpSpPr>
        <p:grpSpPr>
          <a:xfrm>
            <a:off x="46803" y="1318674"/>
            <a:ext cx="8896515" cy="5536906"/>
            <a:chOff x="46803" y="1195084"/>
            <a:chExt cx="8896515" cy="553690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3" y="1196751"/>
              <a:ext cx="2869013" cy="279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908" y="1196752"/>
              <a:ext cx="280414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412" y="1195084"/>
              <a:ext cx="2805856" cy="273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2" y="3949474"/>
              <a:ext cx="2851504" cy="278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639" y="3947124"/>
              <a:ext cx="2804147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844" y="3951277"/>
              <a:ext cx="2785474" cy="271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Acceptance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79940"/>
            <a:ext cx="2133600" cy="365125"/>
          </a:xfrm>
        </p:spPr>
        <p:txBody>
          <a:bodyPr/>
          <a:lstStyle/>
          <a:p>
            <a:fld id="{1095F8A5-E559-4528-A6CD-D29E9ADCFBCA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grpSp>
        <p:nvGrpSpPr>
          <p:cNvPr id="7" name="그룹 23"/>
          <p:cNvGrpSpPr/>
          <p:nvPr/>
        </p:nvGrpSpPr>
        <p:grpSpPr>
          <a:xfrm>
            <a:off x="611560" y="2175146"/>
            <a:ext cx="6540494" cy="3105636"/>
            <a:chOff x="611560" y="2051556"/>
            <a:chExt cx="6540494" cy="3105636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611560" y="2060848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p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3745420" y="2051556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d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769756" y="2060848"/>
              <a:ext cx="2728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t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611560" y="4787860"/>
              <a:ext cx="579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baseline="30000" dirty="0" smtClean="0">
                  <a:ea typeface="굴림" pitchFamily="50" charset="-127"/>
                </a:rPr>
                <a:t>4</a:t>
              </a:r>
              <a:r>
                <a:rPr lang="en-US" altLang="ko-KR" b="1" dirty="0" smtClean="0">
                  <a:ea typeface="굴림" pitchFamily="50" charset="-127"/>
                </a:rPr>
                <a:t>He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3745420" y="472992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b="1" baseline="30000" dirty="0" smtClean="0">
                  <a:ea typeface="굴림" pitchFamily="50" charset="-127"/>
                </a:rPr>
                <a:t>+</a:t>
              </a:r>
              <a:endParaRPr lang="ko-KR" altLang="en-US" b="1" baseline="30000" dirty="0" smtClean="0">
                <a:ea typeface="굴림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778234" y="4725144"/>
              <a:ext cx="3738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b="1" baseline="30000" dirty="0" smtClean="0">
                  <a:ea typeface="굴림" pitchFamily="50" charset="-127"/>
                </a:rPr>
                <a:t>-</a:t>
              </a:r>
              <a:endParaRPr lang="ko-KR" altLang="en-US" b="1" baseline="30000" dirty="0" smtClean="0">
                <a:ea typeface="굴림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 bwMode="auto">
          <a:xfrm>
            <a:off x="2998299" y="964992"/>
            <a:ext cx="3143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err="1" smtClean="0">
                <a:ea typeface="굴림" pitchFamily="50" charset="-127"/>
              </a:rPr>
              <a:t>Au+Au</a:t>
            </a:r>
            <a:r>
              <a:rPr lang="en-US" altLang="ko-KR" sz="2400" dirty="0" smtClean="0">
                <a:ea typeface="굴림" pitchFamily="50" charset="-127"/>
              </a:rPr>
              <a:t> @ 250A </a:t>
            </a:r>
            <a:r>
              <a:rPr lang="en-US" altLang="ko-KR" sz="2400" dirty="0" err="1" smtClean="0">
                <a:ea typeface="굴림" pitchFamily="50" charset="-127"/>
              </a:rPr>
              <a:t>MeV</a:t>
            </a:r>
            <a:endParaRPr lang="ko-KR" altLang="en-US" sz="2400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79940"/>
            <a:ext cx="2133600" cy="365125"/>
          </a:xfrm>
        </p:spPr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10132" y="6479940"/>
            <a:ext cx="2959968" cy="365125"/>
          </a:xfrm>
        </p:spPr>
        <p:txBody>
          <a:bodyPr/>
          <a:lstStyle/>
          <a:p>
            <a:r>
              <a:rPr lang="en-US" altLang="ko-KR" dirty="0" err="1" smtClean="0"/>
              <a:t>NuSYM</a:t>
            </a:r>
            <a:r>
              <a:rPr lang="en-US" altLang="ko-KR" dirty="0" smtClean="0"/>
              <a:t> 2011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56273" y="1296896"/>
            <a:ext cx="8920873" cy="5547037"/>
            <a:chOff x="56273" y="1296896"/>
            <a:chExt cx="8920873" cy="5547037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3" y="1331870"/>
              <a:ext cx="2813265" cy="274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900" y="1296897"/>
              <a:ext cx="2849106" cy="278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040" y="1296896"/>
              <a:ext cx="2849106" cy="278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103540"/>
              <a:ext cx="2808312" cy="274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0" y="4110110"/>
              <a:ext cx="2801604" cy="273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900" y="4060752"/>
              <a:ext cx="2852183" cy="278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Acceptance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79940"/>
            <a:ext cx="2133600" cy="365125"/>
          </a:xfrm>
        </p:spPr>
        <p:txBody>
          <a:bodyPr/>
          <a:lstStyle/>
          <a:p>
            <a:fld id="{1095F8A5-E559-4528-A6CD-D29E9ADCFBCA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grpSp>
        <p:nvGrpSpPr>
          <p:cNvPr id="7" name="그룹 23"/>
          <p:cNvGrpSpPr/>
          <p:nvPr/>
        </p:nvGrpSpPr>
        <p:grpSpPr>
          <a:xfrm>
            <a:off x="611560" y="2175146"/>
            <a:ext cx="6540494" cy="3105636"/>
            <a:chOff x="611560" y="2051556"/>
            <a:chExt cx="6540494" cy="3105636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611560" y="2060848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p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3745420" y="2051556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d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769756" y="2060848"/>
              <a:ext cx="2728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t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611560" y="4787860"/>
              <a:ext cx="579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baseline="30000" dirty="0" smtClean="0">
                  <a:ea typeface="굴림" pitchFamily="50" charset="-127"/>
                </a:rPr>
                <a:t>4</a:t>
              </a:r>
              <a:r>
                <a:rPr lang="en-US" altLang="ko-KR" b="1" dirty="0" smtClean="0">
                  <a:ea typeface="굴림" pitchFamily="50" charset="-127"/>
                </a:rPr>
                <a:t>He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3745420" y="472992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b="1" baseline="30000" dirty="0" smtClean="0">
                  <a:ea typeface="굴림" pitchFamily="50" charset="-127"/>
                </a:rPr>
                <a:t>+</a:t>
              </a:r>
              <a:endParaRPr lang="ko-KR" altLang="en-US" b="1" baseline="30000" dirty="0" smtClean="0">
                <a:ea typeface="굴림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778234" y="4725144"/>
              <a:ext cx="3738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b="1" baseline="30000" dirty="0" smtClean="0">
                  <a:ea typeface="굴림" pitchFamily="50" charset="-127"/>
                </a:rPr>
                <a:t>-</a:t>
              </a:r>
              <a:endParaRPr lang="ko-KR" altLang="en-US" b="1" baseline="30000" dirty="0" smtClean="0">
                <a:ea typeface="굴림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 bwMode="auto">
          <a:xfrm>
            <a:off x="2998299" y="964992"/>
            <a:ext cx="3143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err="1" smtClean="0">
                <a:ea typeface="굴림" pitchFamily="50" charset="-127"/>
              </a:rPr>
              <a:t>Au+Au</a:t>
            </a:r>
            <a:r>
              <a:rPr lang="en-US" altLang="ko-KR" sz="2400" dirty="0" smtClean="0">
                <a:ea typeface="굴림" pitchFamily="50" charset="-127"/>
              </a:rPr>
              <a:t> @ 400A </a:t>
            </a:r>
            <a:r>
              <a:rPr lang="en-US" altLang="ko-KR" sz="2400" dirty="0" err="1" smtClean="0">
                <a:ea typeface="굴림" pitchFamily="50" charset="-127"/>
              </a:rPr>
              <a:t>MeV</a:t>
            </a:r>
            <a:endParaRPr lang="ko-KR" altLang="en-US" sz="2400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Neutron-Detector Array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4427984" y="1290246"/>
            <a:ext cx="4217101" cy="4788452"/>
            <a:chOff x="4211960" y="1290246"/>
            <a:chExt cx="4217101" cy="4788452"/>
          </a:xfrm>
        </p:grpSpPr>
        <p:graphicFrame>
          <p:nvGraphicFramePr>
            <p:cNvPr id="11" name="개체 121"/>
            <p:cNvGraphicFramePr>
              <a:graphicFrameLocks noChangeAspect="1"/>
            </p:cNvGraphicFramePr>
            <p:nvPr/>
          </p:nvGraphicFramePr>
          <p:xfrm>
            <a:off x="4908271" y="1782394"/>
            <a:ext cx="2960978" cy="3921216"/>
          </p:xfrm>
          <a:graphic>
            <a:graphicData uri="http://schemas.openxmlformats.org/presentationml/2006/ole">
              <p:oleObj spid="_x0000_s92162" name="Acrobat Document" r:id="rId3" imgW="3940560" imgH="5202720" progId="AcroExch.Document.7">
                <p:embed/>
              </p:oleObj>
            </a:graphicData>
          </a:graphic>
        </p:graphicFrame>
        <p:cxnSp>
          <p:nvCxnSpPr>
            <p:cNvPr id="12" name="직선 연결선 11"/>
            <p:cNvCxnSpPr/>
            <p:nvPr/>
          </p:nvCxnSpPr>
          <p:spPr bwMode="auto">
            <a:xfrm flipV="1">
              <a:off x="7812360" y="3472872"/>
              <a:ext cx="495051" cy="860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 bwMode="auto">
            <a:xfrm flipH="1" flipV="1">
              <a:off x="5397306" y="1782394"/>
              <a:ext cx="7300" cy="220903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 bwMode="auto">
            <a:xfrm flipH="1" flipV="1">
              <a:off x="4355976" y="2997728"/>
              <a:ext cx="1041330" cy="9742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27"/>
            <p:cNvSpPr txBox="1">
              <a:spLocks noChangeArrowheads="1"/>
            </p:cNvSpPr>
            <p:nvPr/>
          </p:nvSpPr>
          <p:spPr bwMode="auto">
            <a:xfrm>
              <a:off x="5148064" y="1412776"/>
              <a:ext cx="2457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ko-KR" sz="2000" dirty="0">
                  <a:latin typeface="맑은 고딕" pitchFamily="50" charset="-127"/>
                  <a:ea typeface="맑은 고딕" pitchFamily="50" charset="-127"/>
                </a:rPr>
                <a:t>y</a:t>
              </a:r>
              <a:endParaRPr kumimoji="0"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129"/>
            <p:cNvSpPr txBox="1">
              <a:spLocks noChangeArrowheads="1"/>
            </p:cNvSpPr>
            <p:nvPr/>
          </p:nvSpPr>
          <p:spPr bwMode="auto">
            <a:xfrm>
              <a:off x="8185760" y="3086830"/>
              <a:ext cx="243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ko-KR" sz="2000" dirty="0">
                  <a:latin typeface="맑은 고딕" pitchFamily="50" charset="-127"/>
                  <a:ea typeface="맑은 고딕" pitchFamily="50" charset="-127"/>
                </a:rPr>
                <a:t>z</a:t>
              </a:r>
              <a:endParaRPr kumimoji="0"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562721" y="1719070"/>
              <a:ext cx="111919" cy="124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681938" y="1706893"/>
              <a:ext cx="109486" cy="124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6231831" y="1782394"/>
              <a:ext cx="386849" cy="6088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H="1">
              <a:off x="6742764" y="1687408"/>
              <a:ext cx="403880" cy="633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97913" y="1290246"/>
              <a:ext cx="822359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latin typeface="+mj-lt"/>
                </a:rPr>
                <a:t>10 cm</a:t>
              </a:r>
              <a:endParaRPr lang="ko-KR" altLang="en-US" sz="1600" dirty="0">
                <a:latin typeface="+mj-lt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7805991" y="2897870"/>
              <a:ext cx="328458" cy="63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V="1">
              <a:off x="7981168" y="2910049"/>
              <a:ext cx="0" cy="23088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7796259" y="5182405"/>
              <a:ext cx="328458" cy="77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6606515" y="5508767"/>
              <a:ext cx="197073" cy="221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7805991" y="5270084"/>
              <a:ext cx="175177" cy="199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flipV="1">
              <a:off x="6674640" y="5362635"/>
              <a:ext cx="1218940" cy="25329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20272" y="5517232"/>
              <a:ext cx="1019434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latin typeface="+mj-lt"/>
                </a:rPr>
                <a:t>100 cm</a:t>
              </a:r>
              <a:endParaRPr lang="ko-KR" altLang="en-US" sz="1600" dirty="0">
                <a:latin typeface="+mj-lt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6012860" y="5630544"/>
              <a:ext cx="194641" cy="219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flipV="1">
              <a:off x="6095582" y="5611059"/>
              <a:ext cx="610686" cy="1266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475194" y="5071116"/>
              <a:ext cx="117514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latin typeface="+mj-lt"/>
                </a:rPr>
                <a:t>200 cm</a:t>
              </a:r>
              <a:endParaRPr lang="ko-KR" altLang="en-US" sz="1600" dirty="0">
                <a:latin typeface="+mj-lt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 flipV="1">
              <a:off x="4647938" y="4512633"/>
              <a:ext cx="328458" cy="63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V="1">
              <a:off x="5650340" y="5625673"/>
              <a:ext cx="328458" cy="63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>
              <a:off x="4810951" y="4551601"/>
              <a:ext cx="1002402" cy="109842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171151" y="5740144"/>
              <a:ext cx="849121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latin typeface="+mj-lt"/>
                </a:rPr>
                <a:t>50 cm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37" name="TextBox 127"/>
            <p:cNvSpPr txBox="1">
              <a:spLocks noChangeArrowheads="1"/>
            </p:cNvSpPr>
            <p:nvPr/>
          </p:nvSpPr>
          <p:spPr bwMode="auto">
            <a:xfrm>
              <a:off x="4211960" y="2575923"/>
              <a:ext cx="2457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ko-KR" sz="2000" dirty="0" smtClean="0">
                  <a:latin typeface="맑은 고딕" pitchFamily="50" charset="-127"/>
                  <a:ea typeface="맑은 고딕" pitchFamily="50" charset="-127"/>
                </a:rPr>
                <a:t>x</a:t>
              </a:r>
              <a:endParaRPr kumimoji="0"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323528" y="1412776"/>
            <a:ext cx="4032448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66700" indent="-26670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ea typeface="굴림" pitchFamily="50" charset="-127"/>
              </a:rPr>
              <a:t>Important to measure neutrons simultaneously with protons and fragments for the nuclear symmetry energy</a:t>
            </a:r>
          </a:p>
          <a:p>
            <a:pPr marL="266700" indent="-26670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ea typeface="굴림" pitchFamily="50" charset="-127"/>
              </a:rPr>
              <a:t>Important to measure wide range of the neutron energy </a:t>
            </a:r>
          </a:p>
          <a:p>
            <a:pPr marL="266700" indent="-26670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ea typeface="굴림" pitchFamily="50" charset="-127"/>
              </a:rPr>
              <a:t>Large detector composed of scintillation slats for the veto and the neutron detectors</a:t>
            </a:r>
            <a:endParaRPr lang="ko-KR" altLang="en-US" sz="2400" dirty="0" smtClean="0">
              <a:ea typeface="굴림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 bwMode="auto">
          <a:xfrm flipV="1">
            <a:off x="5614946" y="3573016"/>
            <a:ext cx="2413438" cy="4096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Aim of Technical Specification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112568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dirty="0" smtClean="0">
                <a:solidFill>
                  <a:srgbClr val="FF0000"/>
                </a:solidFill>
                <a:ea typeface="+mj-ea"/>
              </a:rPr>
              <a:t>High-intensity RI beams by ISOL &amp; IFF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 smtClean="0">
                <a:solidFill>
                  <a:schemeClr val="tx2"/>
                </a:solidFill>
                <a:ea typeface="+mj-ea"/>
              </a:rPr>
              <a:t>70 kW ISOL from direct fission of </a:t>
            </a:r>
            <a:r>
              <a:rPr lang="en-US" altLang="ko-KR" sz="2000" baseline="30000" dirty="0" smtClean="0">
                <a:solidFill>
                  <a:schemeClr val="tx2"/>
                </a:solidFill>
                <a:ea typeface="+mj-ea"/>
              </a:rPr>
              <a:t>238</a:t>
            </a:r>
            <a:r>
              <a:rPr lang="en-US" altLang="ko-KR" sz="2000" dirty="0" smtClean="0">
                <a:solidFill>
                  <a:schemeClr val="tx2"/>
                </a:solidFill>
                <a:ea typeface="+mj-ea"/>
              </a:rPr>
              <a:t>U induced by </a:t>
            </a:r>
            <a:r>
              <a:rPr lang="en-US" altLang="ko-KR" sz="2000" dirty="0" smtClean="0">
                <a:solidFill>
                  <a:schemeClr val="tx2"/>
                </a:solidFill>
              </a:rPr>
              <a:t>70 </a:t>
            </a:r>
            <a:r>
              <a:rPr lang="en-US" altLang="ko-KR" sz="2000" dirty="0" err="1" smtClean="0">
                <a:solidFill>
                  <a:schemeClr val="tx2"/>
                </a:solidFill>
              </a:rPr>
              <a:t>MeV</a:t>
            </a:r>
            <a:r>
              <a:rPr lang="en-US" altLang="ko-KR" sz="2000" dirty="0" smtClean="0">
                <a:solidFill>
                  <a:schemeClr val="tx2"/>
                </a:solidFill>
              </a:rPr>
              <a:t> protons with the current of 1 </a:t>
            </a:r>
            <a:r>
              <a:rPr lang="en-US" altLang="ko-KR" sz="2000" dirty="0" err="1" smtClean="0">
                <a:solidFill>
                  <a:schemeClr val="tx2"/>
                </a:solidFill>
              </a:rPr>
              <a:t>mA</a:t>
            </a:r>
            <a:r>
              <a:rPr lang="en-US" altLang="ko-KR" sz="2000" dirty="0" smtClean="0">
                <a:solidFill>
                  <a:schemeClr val="tx2"/>
                </a:solidFill>
              </a:rPr>
              <a:t> </a:t>
            </a:r>
            <a:endParaRPr lang="en-US" altLang="ko-KR" sz="2000" dirty="0" smtClean="0">
              <a:solidFill>
                <a:schemeClr val="tx2"/>
              </a:solidFill>
              <a:ea typeface="+mj-ea"/>
            </a:endParaRPr>
          </a:p>
          <a:p>
            <a:pPr lvl="1">
              <a:lnSpc>
                <a:spcPct val="120000"/>
              </a:lnSpc>
            </a:pPr>
            <a:r>
              <a:rPr lang="en-US" altLang="ko-KR" sz="2000" dirty="0" smtClean="0">
                <a:solidFill>
                  <a:schemeClr val="tx2"/>
                </a:solidFill>
                <a:ea typeface="+mj-ea"/>
              </a:rPr>
              <a:t>400 kW IFF by </a:t>
            </a:r>
            <a:r>
              <a:rPr lang="en-US" altLang="ko-KR" sz="2000" dirty="0" smtClean="0">
                <a:solidFill>
                  <a:schemeClr val="tx2"/>
                </a:solidFill>
              </a:rPr>
              <a:t>200 </a:t>
            </a:r>
            <a:r>
              <a:rPr lang="en-US" altLang="ko-KR" sz="2000" dirty="0" err="1" smtClean="0">
                <a:solidFill>
                  <a:schemeClr val="tx2"/>
                </a:solidFill>
              </a:rPr>
              <a:t>MeV</a:t>
            </a:r>
            <a:r>
              <a:rPr lang="en-US" altLang="ko-KR" sz="2000" dirty="0" smtClean="0">
                <a:solidFill>
                  <a:schemeClr val="tx2"/>
                </a:solidFill>
              </a:rPr>
              <a:t>/u</a:t>
            </a:r>
            <a:r>
              <a:rPr lang="en-US" altLang="ko-KR" sz="2000" dirty="0" smtClean="0">
                <a:solidFill>
                  <a:schemeClr val="tx2"/>
                </a:solidFill>
                <a:ea typeface="+mj-ea"/>
              </a:rPr>
              <a:t> </a:t>
            </a:r>
            <a:r>
              <a:rPr lang="en-US" altLang="ko-KR" sz="2000" baseline="30000" dirty="0" smtClean="0">
                <a:solidFill>
                  <a:schemeClr val="tx2"/>
                </a:solidFill>
                <a:ea typeface="+mj-ea"/>
              </a:rPr>
              <a:t>238</a:t>
            </a:r>
            <a:r>
              <a:rPr lang="en-US" altLang="ko-KR" sz="2000" dirty="0" smtClean="0">
                <a:solidFill>
                  <a:schemeClr val="tx2"/>
                </a:solidFill>
                <a:ea typeface="+mj-ea"/>
              </a:rPr>
              <a:t>U with the </a:t>
            </a:r>
            <a:r>
              <a:rPr lang="en-US" altLang="ko-KR" sz="2000" dirty="0" smtClean="0">
                <a:solidFill>
                  <a:schemeClr val="tx2"/>
                </a:solidFill>
              </a:rPr>
              <a:t>current of 8p</a:t>
            </a:r>
            <a:r>
              <a:rPr lang="el-GR" altLang="ko-KR" sz="2000" dirty="0" smtClean="0">
                <a:solidFill>
                  <a:schemeClr val="tx2"/>
                </a:solidFill>
              </a:rPr>
              <a:t>μ</a:t>
            </a:r>
            <a:r>
              <a:rPr lang="en-US" altLang="ko-KR" sz="2000" dirty="0" smtClean="0">
                <a:solidFill>
                  <a:schemeClr val="tx2"/>
                </a:solidFill>
              </a:rPr>
              <a:t>A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 smtClean="0">
                <a:solidFill>
                  <a:schemeClr val="tx2"/>
                </a:solidFill>
              </a:rPr>
              <a:t>E.g., </a:t>
            </a:r>
            <a:r>
              <a:rPr lang="en-US" altLang="ko-KR" sz="2000" baseline="30000" dirty="0" smtClean="0">
                <a:solidFill>
                  <a:schemeClr val="tx2"/>
                </a:solidFill>
              </a:rPr>
              <a:t>132</a:t>
            </a:r>
            <a:r>
              <a:rPr lang="en-US" altLang="ko-KR" sz="2000" dirty="0" smtClean="0">
                <a:solidFill>
                  <a:schemeClr val="tx2"/>
                </a:solidFill>
              </a:rPr>
              <a:t>Sn at ~250 </a:t>
            </a:r>
            <a:r>
              <a:rPr lang="en-US" altLang="ko-KR" sz="2000" dirty="0" err="1" smtClean="0">
                <a:solidFill>
                  <a:schemeClr val="tx2"/>
                </a:solidFill>
              </a:rPr>
              <a:t>MeV</a:t>
            </a:r>
            <a:r>
              <a:rPr lang="en-US" altLang="ko-KR" sz="2000" dirty="0" smtClean="0">
                <a:solidFill>
                  <a:schemeClr val="tx2"/>
                </a:solidFill>
              </a:rPr>
              <a:t>/u up to 9</a:t>
            </a:r>
            <a:r>
              <a:rPr lang="en-US" altLang="ko-KR" sz="2000" dirty="0" smtClean="0">
                <a:solidFill>
                  <a:schemeClr val="tx2"/>
                </a:solidFill>
                <a:latin typeface="굴림"/>
                <a:ea typeface="굴림"/>
              </a:rPr>
              <a:t>ⅹ</a:t>
            </a:r>
            <a:r>
              <a:rPr lang="en-US" altLang="ko-KR" sz="2000" dirty="0" smtClean="0">
                <a:solidFill>
                  <a:schemeClr val="tx2"/>
                </a:solidFill>
              </a:rPr>
              <a:t>10</a:t>
            </a:r>
            <a:r>
              <a:rPr lang="en-US" altLang="ko-KR" sz="2000" baseline="30000" dirty="0" smtClean="0">
                <a:solidFill>
                  <a:schemeClr val="tx2"/>
                </a:solidFill>
              </a:rPr>
              <a:t>8</a:t>
            </a:r>
            <a:r>
              <a:rPr lang="en-US" altLang="ko-KR" sz="2000" dirty="0" smtClean="0">
                <a:solidFill>
                  <a:schemeClr val="tx2"/>
                </a:solidFill>
              </a:rPr>
              <a:t> </a:t>
            </a:r>
            <a:r>
              <a:rPr lang="en-US" altLang="ko-KR" sz="2000" dirty="0" err="1" smtClean="0">
                <a:solidFill>
                  <a:schemeClr val="tx2"/>
                </a:solidFill>
              </a:rPr>
              <a:t>pps</a:t>
            </a:r>
            <a:r>
              <a:rPr lang="en-US" altLang="ko-KR" sz="2000" dirty="0" smtClean="0">
                <a:solidFill>
                  <a:schemeClr val="tx2"/>
                </a:solidFill>
              </a:rPr>
              <a:t> (See next page)</a:t>
            </a:r>
          </a:p>
          <a:p>
            <a:pPr marL="534988" indent="-534988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rgbClr val="FF0000"/>
                </a:solidFill>
              </a:rPr>
              <a:t>More exotic RI beams by using multi-step RI production processes </a:t>
            </a:r>
            <a:endParaRPr lang="en-US" altLang="ko-KR" sz="2400" dirty="0" smtClean="0">
              <a:solidFill>
                <a:schemeClr val="tx2"/>
              </a:solidFill>
            </a:endParaRPr>
          </a:p>
          <a:p>
            <a:pPr marL="717550" lvl="1" indent="-266700">
              <a:lnSpc>
                <a:spcPct val="120000"/>
              </a:lnSpc>
              <a:defRPr/>
            </a:pPr>
            <a:r>
              <a:rPr lang="en-US" altLang="ko-KR" sz="2000" dirty="0" smtClean="0">
                <a:solidFill>
                  <a:schemeClr val="tx2"/>
                </a:solidFill>
              </a:rPr>
              <a:t>Combination of ISOL &amp; IFF</a:t>
            </a:r>
          </a:p>
          <a:p>
            <a:pPr marL="534988" indent="-534988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rgbClr val="FF0000"/>
                </a:solidFill>
              </a:rPr>
              <a:t>Design Philosophy</a:t>
            </a:r>
          </a:p>
          <a:p>
            <a:pPr marL="717550" lvl="1" indent="-266700">
              <a:lnSpc>
                <a:spcPct val="120000"/>
              </a:lnSpc>
              <a:defRPr/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Simultaneous operational mode for maximal use of the facility</a:t>
            </a:r>
          </a:p>
          <a:p>
            <a:pPr marL="717550" lvl="1" indent="-266700">
              <a:lnSpc>
                <a:spcPct val="120000"/>
              </a:lnSpc>
              <a:defRPr/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Keep the diversity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Simulation: Veto Detector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66" t="5163"/>
          <a:stretch>
            <a:fillRect/>
          </a:stretch>
        </p:blipFill>
        <p:spPr bwMode="auto">
          <a:xfrm>
            <a:off x="118017" y="2520107"/>
            <a:ext cx="4498909" cy="342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C:\Users\주은아\Desktop\pic_detection_efficienci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4469"/>
            <a:ext cx="4536504" cy="340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5004048" y="1271662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dirty="0" smtClean="0">
                <a:ea typeface="굴림" pitchFamily="50" charset="-127"/>
              </a:rPr>
              <a:t>Neutron efficiency of </a:t>
            </a:r>
          </a:p>
          <a:p>
            <a:pPr>
              <a:spcBef>
                <a:spcPct val="10000"/>
              </a:spcBef>
            </a:pPr>
            <a:r>
              <a:rPr lang="en-US" altLang="ko-KR" sz="2000" dirty="0" smtClean="0">
                <a:ea typeface="굴림" pitchFamily="50" charset="-127"/>
              </a:rPr>
              <a:t>neutron detector for </a:t>
            </a:r>
          </a:p>
          <a:p>
            <a:pPr>
              <a:spcBef>
                <a:spcPct val="10000"/>
              </a:spcBef>
            </a:pPr>
            <a:r>
              <a:rPr lang="en-US" altLang="ko-KR" sz="2000" dirty="0" smtClean="0">
                <a:ea typeface="굴림" pitchFamily="50" charset="-127"/>
              </a:rPr>
              <a:t>various veto thresholds</a:t>
            </a:r>
            <a:endParaRPr lang="ko-KR" altLang="en-US" sz="2000" dirty="0" smtClean="0"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7545" y="1271662"/>
            <a:ext cx="43924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dirty="0" smtClean="0">
                <a:ea typeface="굴림" pitchFamily="50" charset="-127"/>
              </a:rPr>
              <a:t>Energy deposition as </a:t>
            </a:r>
          </a:p>
          <a:p>
            <a:pPr>
              <a:spcBef>
                <a:spcPct val="10000"/>
              </a:spcBef>
            </a:pPr>
            <a:r>
              <a:rPr lang="en-US" altLang="ko-KR" sz="2000" dirty="0" smtClean="0">
                <a:ea typeface="굴림" pitchFamily="50" charset="-127"/>
              </a:rPr>
              <a:t>a function of proton energy for </a:t>
            </a:r>
          </a:p>
          <a:p>
            <a:pPr>
              <a:spcBef>
                <a:spcPct val="10000"/>
              </a:spcBef>
            </a:pPr>
            <a:r>
              <a:rPr lang="en-US" altLang="ko-KR" sz="2000" dirty="0" smtClean="0">
                <a:ea typeface="굴림" pitchFamily="50" charset="-127"/>
              </a:rPr>
              <a:t>different thickness of veto detector</a:t>
            </a:r>
            <a:endParaRPr lang="ko-KR" altLang="en-US" sz="2000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Simulation: Neutron Detector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81612" y="1138812"/>
            <a:ext cx="3762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Assuming Perfect Time Resolution</a:t>
            </a:r>
            <a:endParaRPr lang="ko-KR" altLang="en-US" dirty="0" smtClean="0">
              <a:solidFill>
                <a:srgbClr val="0070C0"/>
              </a:solidFill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796136" y="2276872"/>
            <a:ext cx="2419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Assuming </a:t>
            </a:r>
            <a:r>
              <a:rPr lang="en-US" altLang="ko-KR" dirty="0" err="1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 err="1" smtClean="0">
                <a:solidFill>
                  <a:srgbClr val="0070C0"/>
                </a:solidFill>
                <a:ea typeface="굴림" pitchFamily="50" charset="-127"/>
              </a:rPr>
              <a:t>t</a:t>
            </a: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 = 1.0 ns</a:t>
            </a:r>
            <a:endParaRPr lang="ko-KR" altLang="en-US" dirty="0" smtClean="0">
              <a:solidFill>
                <a:srgbClr val="0070C0"/>
              </a:solidFill>
              <a:ea typeface="굴림" pitchFamily="50" charset="-127"/>
            </a:endParaRPr>
          </a:p>
        </p:txBody>
      </p:sp>
      <p:sp>
        <p:nvSpPr>
          <p:cNvPr id="12" name="위로 굽은 화살표 11"/>
          <p:cNvSpPr/>
          <p:nvPr/>
        </p:nvSpPr>
        <p:spPr>
          <a:xfrm rot="5400000">
            <a:off x="3383868" y="4833156"/>
            <a:ext cx="864096" cy="1080120"/>
          </a:xfrm>
          <a:prstGeom prst="bentUpArrow">
            <a:avLst>
              <a:gd name="adj1" fmla="val 26628"/>
              <a:gd name="adj2" fmla="val 27442"/>
              <a:gd name="adj3" fmla="val 25000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051233" y="1321604"/>
            <a:ext cx="3634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E</a:t>
            </a:r>
            <a:r>
              <a:rPr lang="en-US" altLang="ko-KR" sz="2800" baseline="-25000" dirty="0" err="1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det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 estimated by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ToF</a:t>
            </a:r>
            <a:endParaRPr lang="ko-KR" altLang="en-US" sz="280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</p:txBody>
      </p:sp>
      <p:pic>
        <p:nvPicPr>
          <p:cNvPr id="14" name="Picture 11" descr="\\nuclear.korea.ac.kr\eunah\neutron_detector_complete_15.0m\detected_energy_30_MeV_neutron_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" y="1484783"/>
            <a:ext cx="2304258" cy="1728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\\nuclear.korea.ac.kr\eunah\neutron_detector_complete_15.0m\detected_energy_60_MeV_neutron_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08" y="151292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\\nuclear.korea.ac.kr\eunah\neutron_detector_complete_15.0m\detected_energy_100_MeV_neutron_l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6" y="3205056"/>
            <a:ext cx="2314816" cy="1736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\\nuclear.korea.ac.kr\eunah\neutron_detector_complete_15.0m\detected_energy_300_MeV_neutron_lo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73" y="3200576"/>
            <a:ext cx="2283274" cy="1712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eunah\Desktop\detected_energy_100_MeV_neutron_log_1.0_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64" y="4536459"/>
            <a:ext cx="2288520" cy="1716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eunah\Desktop\detected_energy_300_MeV_neutron_log_1.0_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83" y="4509120"/>
            <a:ext cx="2305259" cy="1728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eunah\Desktop\detected_energy_30_MeV_neutron_log_1.0_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60" y="2707252"/>
            <a:ext cx="2307840" cy="1730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eunah\Desktop\detected_energy_60_MeV_neutron_log_1.0_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21" y="2680785"/>
            <a:ext cx="2341771" cy="1756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Simulation: Neutron Detector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pic>
        <p:nvPicPr>
          <p:cNvPr id="8" name="그림 7" descr="Fig_f_ta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055" y="2031044"/>
            <a:ext cx="4634457" cy="3486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007874" y="1311151"/>
            <a:ext cx="298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굴림" pitchFamily="50" charset="-127"/>
              </a:rPr>
              <a:t>Energy Resolutions</a:t>
            </a:r>
            <a:endParaRPr lang="ko-KR" alt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993853" y="1311151"/>
            <a:ext cx="2106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굴림" pitchFamily="50" charset="-127"/>
              </a:rPr>
              <a:t>Tail Fractions</a:t>
            </a:r>
            <a:endParaRPr lang="ko-KR" alt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ea typeface="굴림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" y="2004576"/>
            <a:ext cx="4650102" cy="3512656"/>
            <a:chOff x="1" y="2004576"/>
            <a:chExt cx="4650102" cy="3512656"/>
          </a:xfrm>
        </p:grpSpPr>
        <p:pic>
          <p:nvPicPr>
            <p:cNvPr id="7" name="그림 6" descr="Fig_sigma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2019275"/>
              <a:ext cx="4650102" cy="349795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2843808" y="2160992"/>
              <a:ext cx="1008112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925868" y="2046780"/>
              <a:ext cx="639688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3017628" y="2004576"/>
              <a:ext cx="864096" cy="623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  <a:spcBef>
                  <a:spcPct val="10000"/>
                </a:spcBef>
              </a:pPr>
              <a:r>
                <a:rPr lang="en-US" altLang="ko-KR" sz="1000" b="1" dirty="0" err="1" smtClean="0">
                  <a:latin typeface="Symbol" pitchFamily="18" charset="2"/>
                  <a:ea typeface="굴림" pitchFamily="50" charset="-127"/>
                </a:rPr>
                <a:t>s</a:t>
              </a:r>
              <a:r>
                <a:rPr lang="en-US" altLang="ko-KR" sz="1000" b="1" baseline="-25000" dirty="0" err="1" smtClean="0">
                  <a:ea typeface="굴림" pitchFamily="50" charset="-127"/>
                </a:rPr>
                <a:t>t</a:t>
              </a:r>
              <a:r>
                <a:rPr lang="en-US" altLang="ko-KR" sz="1000" b="1" dirty="0" smtClean="0">
                  <a:ea typeface="굴림" pitchFamily="50" charset="-127"/>
                </a:rPr>
                <a:t> = 0.0 ns</a:t>
              </a:r>
            </a:p>
            <a:p>
              <a:pPr>
                <a:lnSpc>
                  <a:spcPts val="1300"/>
                </a:lnSpc>
                <a:spcBef>
                  <a:spcPct val="10000"/>
                </a:spcBef>
              </a:pPr>
              <a:r>
                <a:rPr lang="en-US" altLang="ko-KR" sz="1000" b="1" dirty="0" err="1" smtClean="0">
                  <a:latin typeface="Symbol" pitchFamily="18" charset="2"/>
                  <a:ea typeface="굴림" pitchFamily="50" charset="-127"/>
                </a:rPr>
                <a:t>s</a:t>
              </a:r>
              <a:r>
                <a:rPr lang="en-US" altLang="ko-KR" sz="1000" b="1" baseline="-25000" dirty="0" err="1" smtClean="0">
                  <a:ea typeface="굴림" pitchFamily="50" charset="-127"/>
                </a:rPr>
                <a:t>t</a:t>
              </a:r>
              <a:r>
                <a:rPr lang="en-US" altLang="ko-KR" sz="1000" b="1" dirty="0" smtClean="0">
                  <a:ea typeface="굴림" pitchFamily="50" charset="-127"/>
                </a:rPr>
                <a:t> = 0.5 ns</a:t>
              </a:r>
            </a:p>
            <a:p>
              <a:pPr>
                <a:lnSpc>
                  <a:spcPts val="1300"/>
                </a:lnSpc>
                <a:spcBef>
                  <a:spcPct val="10000"/>
                </a:spcBef>
              </a:pPr>
              <a:r>
                <a:rPr lang="en-US" altLang="ko-KR" sz="1000" b="1" dirty="0" err="1" smtClean="0">
                  <a:latin typeface="Symbol" pitchFamily="18" charset="2"/>
                  <a:ea typeface="굴림" pitchFamily="50" charset="-127"/>
                </a:rPr>
                <a:t>s</a:t>
              </a:r>
              <a:r>
                <a:rPr lang="en-US" altLang="ko-KR" sz="1000" b="1" baseline="-25000" dirty="0" err="1" smtClean="0">
                  <a:ea typeface="굴림" pitchFamily="50" charset="-127"/>
                </a:rPr>
                <a:t>t</a:t>
              </a:r>
              <a:r>
                <a:rPr lang="en-US" altLang="ko-KR" sz="1000" b="1" dirty="0" smtClean="0">
                  <a:ea typeface="굴림" pitchFamily="50" charset="-127"/>
                </a:rPr>
                <a:t> = 1.0 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Energy-Deposition Profiles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grpSp>
        <p:nvGrpSpPr>
          <p:cNvPr id="3" name="그룹 32"/>
          <p:cNvGrpSpPr/>
          <p:nvPr/>
        </p:nvGrpSpPr>
        <p:grpSpPr>
          <a:xfrm>
            <a:off x="6623" y="1182684"/>
            <a:ext cx="9101881" cy="5027614"/>
            <a:chOff x="6623" y="1530350"/>
            <a:chExt cx="9101881" cy="5027614"/>
          </a:xfrm>
        </p:grpSpPr>
        <p:grpSp>
          <p:nvGrpSpPr>
            <p:cNvPr id="7" name="그룹 6"/>
            <p:cNvGrpSpPr>
              <a:grpSpLocks/>
            </p:cNvGrpSpPr>
            <p:nvPr/>
          </p:nvGrpSpPr>
          <p:grpSpPr bwMode="auto">
            <a:xfrm>
              <a:off x="5874759" y="3930901"/>
              <a:ext cx="3233745" cy="2627063"/>
              <a:chOff x="5142092" y="4002139"/>
              <a:chExt cx="3234763" cy="2627261"/>
            </a:xfrm>
          </p:grpSpPr>
          <p:pic>
            <p:nvPicPr>
              <p:cNvPr id="56" name="Picture 23" descr="C:\Users\주은아\Desktop\neutron_10_event_display_coun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2092" y="4203328"/>
                <a:ext cx="3234763" cy="242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 bwMode="auto">
              <a:xfrm>
                <a:off x="7719423" y="4002139"/>
                <a:ext cx="657432" cy="2778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200" dirty="0">
                    <a:latin typeface="+mj-lt"/>
                  </a:rPr>
                  <a:t>count</a:t>
                </a:r>
                <a:endParaRPr lang="ko-KR" altLang="en-US" sz="1200" dirty="0">
                  <a:latin typeface="+mj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52418" y="4427371"/>
                <a:ext cx="2015172" cy="3222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500" dirty="0">
                    <a:latin typeface="+mj-lt"/>
                  </a:rPr>
                  <a:t>neutron 100 MeV</a:t>
                </a:r>
                <a:endParaRPr lang="ko-KR" altLang="en-US" sz="1500" dirty="0">
                  <a:latin typeface="+mj-lt"/>
                </a:endParaRPr>
              </a:p>
            </p:txBody>
          </p:sp>
        </p:grpSp>
        <p:grpSp>
          <p:nvGrpSpPr>
            <p:cNvPr id="8" name="그룹 1"/>
            <p:cNvGrpSpPr>
              <a:grpSpLocks/>
            </p:cNvGrpSpPr>
            <p:nvPr/>
          </p:nvGrpSpPr>
          <p:grpSpPr bwMode="auto">
            <a:xfrm>
              <a:off x="5940425" y="1557338"/>
              <a:ext cx="3133725" cy="2312987"/>
              <a:chOff x="5879075" y="1721644"/>
              <a:chExt cx="3285396" cy="2426072"/>
            </a:xfrm>
          </p:grpSpPr>
          <p:pic>
            <p:nvPicPr>
              <p:cNvPr id="53" name="Picture 24" descr="C:\Users\주은아\Desktop\neutron_10_event_display_energy_yz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075" y="1721644"/>
                <a:ext cx="3234763" cy="242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 bwMode="auto">
              <a:xfrm>
                <a:off x="5965620" y="1996387"/>
                <a:ext cx="592503" cy="2897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200" dirty="0">
                    <a:latin typeface="+mj-lt"/>
                  </a:rPr>
                  <a:t>MeV</a:t>
                </a:r>
                <a:endParaRPr lang="ko-KR" altLang="en-US" sz="1200" dirty="0">
                  <a:latin typeface="+mj-lt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162277" y="1911467"/>
                <a:ext cx="2002194" cy="3380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500" b="1" dirty="0">
                    <a:latin typeface="+mj-lt"/>
                  </a:rPr>
                  <a:t>neutron 100 MeV</a:t>
                </a:r>
                <a:endParaRPr lang="ko-KR" altLang="en-US" sz="1500" b="1" dirty="0">
                  <a:latin typeface="+mj-lt"/>
                </a:endParaRPr>
              </a:p>
            </p:txBody>
          </p:sp>
        </p:grpSp>
        <p:grpSp>
          <p:nvGrpSpPr>
            <p:cNvPr id="9" name="그룹 8"/>
            <p:cNvGrpSpPr>
              <a:grpSpLocks/>
            </p:cNvGrpSpPr>
            <p:nvPr/>
          </p:nvGrpSpPr>
          <p:grpSpPr bwMode="auto">
            <a:xfrm>
              <a:off x="2987675" y="1530350"/>
              <a:ext cx="3106738" cy="2330450"/>
              <a:chOff x="2532112" y="4315296"/>
              <a:chExt cx="3106688" cy="2330016"/>
            </a:xfrm>
          </p:grpSpPr>
          <p:pic>
            <p:nvPicPr>
              <p:cNvPr id="51" name="Picture 25" descr="C:\Users\주은아\Desktop\proton_10_event_yz_energy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2112" y="4315296"/>
                <a:ext cx="3106688" cy="2330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851304" y="4499412"/>
                <a:ext cx="1705245" cy="323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1500" b="1" dirty="0">
                    <a:latin typeface="+mj-lt"/>
                  </a:rPr>
                  <a:t>proton 100 MeV</a:t>
                </a:r>
                <a:endParaRPr lang="ko-KR" altLang="en-US" sz="1500" b="1" dirty="0">
                  <a:latin typeface="+mj-lt"/>
                </a:endParaRPr>
              </a:p>
            </p:txBody>
          </p:sp>
        </p:grpSp>
        <p:grpSp>
          <p:nvGrpSpPr>
            <p:cNvPr id="10" name="그룹 7"/>
            <p:cNvGrpSpPr>
              <a:grpSpLocks/>
            </p:cNvGrpSpPr>
            <p:nvPr/>
          </p:nvGrpSpPr>
          <p:grpSpPr bwMode="auto">
            <a:xfrm>
              <a:off x="2905547" y="4130675"/>
              <a:ext cx="3322637" cy="2420938"/>
              <a:chOff x="1933320" y="2218593"/>
              <a:chExt cx="3106688" cy="2330016"/>
            </a:xfrm>
          </p:grpSpPr>
          <p:pic>
            <p:nvPicPr>
              <p:cNvPr id="49" name="Picture 26" descr="C:\Users\주은아\Desktop\proton_10_event_display_coun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3320" y="2218593"/>
                <a:ext cx="3106688" cy="2330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5"/>
              <p:cNvSpPr txBox="1"/>
              <p:nvPr/>
            </p:nvSpPr>
            <p:spPr>
              <a:xfrm>
                <a:off x="2410877" y="2513474"/>
                <a:ext cx="2017196" cy="3223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500" dirty="0">
                    <a:latin typeface="+mj-lt"/>
                  </a:rPr>
                  <a:t>proton 100 MeV</a:t>
                </a:r>
                <a:endParaRPr lang="ko-KR" altLang="en-US" sz="1500" dirty="0">
                  <a:latin typeface="+mj-lt"/>
                </a:endParaRPr>
              </a:p>
            </p:txBody>
          </p:sp>
        </p:grpSp>
        <p:grpSp>
          <p:nvGrpSpPr>
            <p:cNvPr id="11" name="그룹 9"/>
            <p:cNvGrpSpPr>
              <a:grpSpLocks/>
            </p:cNvGrpSpPr>
            <p:nvPr/>
          </p:nvGrpSpPr>
          <p:grpSpPr bwMode="auto">
            <a:xfrm>
              <a:off x="6623" y="4149725"/>
              <a:ext cx="3197225" cy="2397125"/>
              <a:chOff x="389161" y="4539232"/>
              <a:chExt cx="2990089" cy="2242567"/>
            </a:xfrm>
          </p:grpSpPr>
          <p:pic>
            <p:nvPicPr>
              <p:cNvPr id="47" name="Picture 27" descr="C:\Users\주은아\Desktop\gamma_10_event_display_coun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161" y="4539232"/>
                <a:ext cx="2990089" cy="2242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043638" y="4787251"/>
                <a:ext cx="2016157" cy="3237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500" dirty="0">
                    <a:latin typeface="+mj-lt"/>
                  </a:rPr>
                  <a:t>gamma 100 MeV</a:t>
                </a:r>
                <a:endParaRPr lang="ko-KR" altLang="en-US" sz="1500" dirty="0">
                  <a:latin typeface="+mj-lt"/>
                </a:endParaRPr>
              </a:p>
            </p:txBody>
          </p:sp>
        </p:grpSp>
        <p:grpSp>
          <p:nvGrpSpPr>
            <p:cNvPr id="12" name="그룹 10"/>
            <p:cNvGrpSpPr>
              <a:grpSpLocks/>
            </p:cNvGrpSpPr>
            <p:nvPr/>
          </p:nvGrpSpPr>
          <p:grpSpPr bwMode="auto">
            <a:xfrm>
              <a:off x="179388" y="1552575"/>
              <a:ext cx="3168650" cy="2308225"/>
              <a:chOff x="3184905" y="2995748"/>
              <a:chExt cx="3077600" cy="2242567"/>
            </a:xfrm>
          </p:grpSpPr>
          <p:pic>
            <p:nvPicPr>
              <p:cNvPr id="45" name="Picture 28" descr="C:\Users\주은아\Desktop\gamma_10_event_display_energy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4905" y="2995748"/>
                <a:ext cx="2990089" cy="2242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4245721" y="3166949"/>
                <a:ext cx="2016784" cy="3223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500" b="1" dirty="0">
                    <a:latin typeface="+mj-lt"/>
                  </a:rPr>
                  <a:t>gamma 100 MeV</a:t>
                </a:r>
                <a:endParaRPr lang="ko-KR" altLang="en-US" sz="1500" b="1" dirty="0">
                  <a:latin typeface="+mj-lt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 bwMode="auto">
            <a:xfrm>
              <a:off x="5595848" y="3906614"/>
              <a:ext cx="657225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latin typeface="+mj-lt"/>
                </a:rPr>
                <a:t>count</a:t>
              </a:r>
              <a:endParaRPr lang="ko-KR" altLang="en-US" sz="12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2599648" y="3942421"/>
              <a:ext cx="657225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latin typeface="+mj-lt"/>
                </a:rPr>
                <a:t>count</a:t>
              </a:r>
              <a:endParaRPr lang="ko-KR" altLang="en-US" sz="1200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3071813" y="1763713"/>
              <a:ext cx="563562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latin typeface="+mj-lt"/>
                </a:rPr>
                <a:t>MeV</a:t>
              </a:r>
              <a:endParaRPr lang="ko-KR" altLang="en-US" sz="1200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68288" y="1819275"/>
              <a:ext cx="56515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latin typeface="+mj-lt"/>
                </a:rPr>
                <a:t>MeV</a:t>
              </a:r>
              <a:endParaRPr lang="ko-KR" altLang="en-US" sz="1200" dirty="0">
                <a:latin typeface="+mj-lt"/>
              </a:endParaRPr>
            </a:p>
          </p:txBody>
        </p:sp>
        <p:sp>
          <p:nvSpPr>
            <p:cNvPr id="44" name="아래쪽 화살표 43"/>
            <p:cNvSpPr/>
            <p:nvPr/>
          </p:nvSpPr>
          <p:spPr>
            <a:xfrm rot="17929069">
              <a:off x="833438" y="2095500"/>
              <a:ext cx="320675" cy="3968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Magnets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grpSp>
        <p:nvGrpSpPr>
          <p:cNvPr id="3" name="그룹 17"/>
          <p:cNvGrpSpPr/>
          <p:nvPr/>
        </p:nvGrpSpPr>
        <p:grpSpPr>
          <a:xfrm>
            <a:off x="4427984" y="1052736"/>
            <a:ext cx="4702464" cy="5242516"/>
            <a:chOff x="85560" y="1052736"/>
            <a:chExt cx="4702464" cy="524251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839" t="11055" r="31347" b="8542"/>
            <a:stretch>
              <a:fillRect/>
            </a:stretch>
          </p:blipFill>
          <p:spPr bwMode="auto">
            <a:xfrm>
              <a:off x="85560" y="1052736"/>
              <a:ext cx="2758248" cy="220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339264" y="3287892"/>
              <a:ext cx="4016712" cy="1077212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H-type dipole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Pole size: (x, z)=(150 cm, 100 cm)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Maximum B</a:t>
              </a:r>
              <a:r>
                <a:rPr kumimoji="1" lang="en-US" altLang="ko-KR" sz="1600" baseline="-250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y</a:t>
              </a:r>
              <a:r>
                <a:rPr kumimoji="1" lang="en-US" altLang="ko-KR" sz="16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: ~1.5 T (~4 T for SC option)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Gradient: 1.0 </a:t>
              </a:r>
              <a:r>
                <a:rPr kumimoji="1" lang="en-US" altLang="ko-KR" sz="1600" dirty="0" err="1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T∙m</a:t>
              </a:r>
              <a:r>
                <a:rPr kumimoji="1" lang="en-US" altLang="ko-KR" sz="16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 &lt; ∫</a:t>
              </a:r>
              <a:r>
                <a:rPr kumimoji="1" lang="en-US" altLang="ko-KR" sz="1600" dirty="0" err="1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B</a:t>
              </a:r>
              <a:r>
                <a:rPr kumimoji="1" lang="en-US" altLang="ko-KR" sz="1600" baseline="-25000" dirty="0" err="1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y</a:t>
              </a:r>
              <a:r>
                <a:rPr kumimoji="1" lang="en-US" altLang="ko-KR" sz="1600" dirty="0" err="1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∙dz</a:t>
              </a:r>
              <a:r>
                <a:rPr kumimoji="1" lang="en-US" altLang="ko-KR" sz="1600" dirty="0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 &lt; 2.0 </a:t>
              </a:r>
              <a:r>
                <a:rPr kumimoji="1" lang="en-US" altLang="ko-KR" sz="1600" dirty="0" err="1" smtClean="0">
                  <a:solidFill>
                    <a:srgbClr val="002060"/>
                  </a:solidFill>
                  <a:cs typeface="Times New Roman" pitchFamily="18" charset="0"/>
                  <a:sym typeface="Wingdings" pitchFamily="2" charset="2"/>
                </a:rPr>
                <a:t>T∙m</a:t>
              </a:r>
              <a:endParaRPr kumimoji="1" lang="en-US" altLang="ko-KR" sz="1600" dirty="0" smtClean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4975" y="1336207"/>
              <a:ext cx="1973049" cy="169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624" y="4418483"/>
              <a:ext cx="3515296" cy="187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그룹 16"/>
          <p:cNvGrpSpPr/>
          <p:nvPr/>
        </p:nvGrpSpPr>
        <p:grpSpPr>
          <a:xfrm>
            <a:off x="-8375" y="1412776"/>
            <a:ext cx="4584096" cy="4824536"/>
            <a:chOff x="4810804" y="1574522"/>
            <a:chExt cx="4338894" cy="461891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19955" r="36729"/>
            <a:stretch>
              <a:fillRect/>
            </a:stretch>
          </p:blipFill>
          <p:spPr bwMode="auto">
            <a:xfrm>
              <a:off x="4810804" y="1574522"/>
              <a:ext cx="2520280" cy="2097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9737" r="18506"/>
            <a:stretch>
              <a:fillRect/>
            </a:stretch>
          </p:blipFill>
          <p:spPr bwMode="auto">
            <a:xfrm>
              <a:off x="7183565" y="1892579"/>
              <a:ext cx="1852930" cy="161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그룹 4"/>
            <p:cNvGrpSpPr/>
            <p:nvPr/>
          </p:nvGrpSpPr>
          <p:grpSpPr>
            <a:xfrm>
              <a:off x="5292080" y="4321232"/>
              <a:ext cx="3528392" cy="1872208"/>
              <a:chOff x="285720" y="428604"/>
              <a:chExt cx="8162071" cy="3320684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300" t="6070" r="22128" b="25643"/>
              <a:stretch>
                <a:fillRect/>
              </a:stretch>
            </p:blipFill>
            <p:spPr bwMode="auto">
              <a:xfrm>
                <a:off x="571472" y="428604"/>
                <a:ext cx="7876319" cy="3214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277" t="80000" r="23231" b="17692"/>
              <a:stretch>
                <a:fillRect/>
              </a:stretch>
            </p:blipFill>
            <p:spPr bwMode="auto">
              <a:xfrm>
                <a:off x="285720" y="3643314"/>
                <a:ext cx="8001056" cy="10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261267" y="3501094"/>
              <a:ext cx="3888431" cy="795575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srgbClr val="C00000"/>
                  </a:solidFill>
                  <a:cs typeface="Times New Roman" pitchFamily="18" charset="0"/>
                  <a:sym typeface="Wingdings" pitchFamily="2" charset="2"/>
                </a:rPr>
                <a:t>Solenoid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srgbClr val="C00000"/>
                  </a:solidFill>
                  <a:cs typeface="Times New Roman" pitchFamily="18" charset="0"/>
                  <a:sym typeface="Wingdings" pitchFamily="2" charset="2"/>
                </a:rPr>
                <a:t>Size (r, z) : (50 cm, 200 cm)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srgbClr val="C00000"/>
                  </a:solidFill>
                  <a:cs typeface="Times New Roman" pitchFamily="18" charset="0"/>
                  <a:sym typeface="Wingdings" pitchFamily="2" charset="2"/>
                </a:rPr>
                <a:t>Maximum </a:t>
              </a:r>
              <a:r>
                <a:rPr kumimoji="1" lang="en-US" altLang="ko-KR" sz="1600" dirty="0" err="1" smtClean="0">
                  <a:solidFill>
                    <a:srgbClr val="C00000"/>
                  </a:solidFill>
                  <a:cs typeface="Times New Roman" pitchFamily="18" charset="0"/>
                  <a:sym typeface="Wingdings" pitchFamily="2" charset="2"/>
                </a:rPr>
                <a:t>B</a:t>
              </a:r>
              <a:r>
                <a:rPr kumimoji="1" lang="en-US" altLang="ko-KR" sz="1600" baseline="-25000" dirty="0" err="1" smtClean="0">
                  <a:solidFill>
                    <a:srgbClr val="C00000"/>
                  </a:solidFill>
                  <a:cs typeface="Times New Roman" pitchFamily="18" charset="0"/>
                  <a:sym typeface="Wingdings" pitchFamily="2" charset="2"/>
                </a:rPr>
                <a:t>z</a:t>
              </a:r>
              <a:r>
                <a:rPr kumimoji="1" lang="en-US" altLang="ko-KR" sz="1600" dirty="0" smtClean="0">
                  <a:solidFill>
                    <a:srgbClr val="C00000"/>
                  </a:solidFill>
                  <a:cs typeface="Times New Roman" pitchFamily="18" charset="0"/>
                  <a:sym typeface="Wingdings" pitchFamily="2" charset="2"/>
                </a:rPr>
                <a:t>: about 1.0 T</a:t>
              </a: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371091" y="1038668"/>
            <a:ext cx="2831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by S. Hwang &amp; J. K. </a:t>
            </a:r>
            <a:r>
              <a:rPr lang="en-US" altLang="ko-KR" dirty="0" err="1" smtClean="0">
                <a:ea typeface="굴림" pitchFamily="50" charset="-127"/>
              </a:rPr>
              <a:t>Ahn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6474" y="1196752"/>
            <a:ext cx="8652030" cy="54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600" dirty="0" smtClean="0">
                <a:solidFill>
                  <a:schemeClr val="tx1"/>
                </a:solidFill>
              </a:rPr>
              <a:t>Korea Rare Isotope Accelerator (</a:t>
            </a:r>
            <a:r>
              <a:rPr lang="en-US" altLang="ko-KR" sz="2600" dirty="0" err="1" smtClean="0">
                <a:solidFill>
                  <a:schemeClr val="tx1"/>
                </a:solidFill>
              </a:rPr>
              <a:t>KoRIA</a:t>
            </a:r>
            <a:r>
              <a:rPr lang="en-US" altLang="ko-KR" sz="26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ko-KR" dirty="0" smtClean="0">
                <a:solidFill>
                  <a:schemeClr val="tx2"/>
                </a:solidFill>
              </a:rPr>
              <a:t>Plan to deliver more exotic RI beams using multi-step production and acceleration processes</a:t>
            </a:r>
          </a:p>
          <a:p>
            <a:pPr lvl="1"/>
            <a:r>
              <a:rPr lang="en-US" altLang="ko-KR" dirty="0" smtClean="0">
                <a:solidFill>
                  <a:schemeClr val="tx2"/>
                </a:solidFill>
              </a:rPr>
              <a:t>Keep the diverse operational modes </a:t>
            </a:r>
          </a:p>
          <a:p>
            <a:r>
              <a:rPr lang="en-US" altLang="ko-KR" sz="2600" dirty="0" smtClean="0">
                <a:solidFill>
                  <a:schemeClr val="tx1"/>
                </a:solidFill>
              </a:rPr>
              <a:t>Large-Acceptance Multipurpose Spectrometer (LAMPS)</a:t>
            </a:r>
          </a:p>
          <a:p>
            <a:pPr lvl="1"/>
            <a:r>
              <a:rPr lang="en-US" altLang="ko-KR" dirty="0" smtClean="0"/>
              <a:t>Large acceptance </a:t>
            </a:r>
          </a:p>
          <a:p>
            <a:pPr lvl="1"/>
            <a:r>
              <a:rPr lang="en-US" altLang="ko-KR" dirty="0" smtClean="0"/>
              <a:t>Combination of solenoid and dipole spectrometers</a:t>
            </a:r>
          </a:p>
          <a:p>
            <a:pPr lvl="1"/>
            <a:r>
              <a:rPr lang="en-US" altLang="ko-KR" dirty="0" smtClean="0"/>
              <a:t>Movable arms </a:t>
            </a:r>
          </a:p>
          <a:p>
            <a:pPr lvl="1"/>
            <a:r>
              <a:rPr lang="en-US" altLang="ko-KR" dirty="0" smtClean="0"/>
              <a:t>Keep the flexibility for other physics topics in the future</a:t>
            </a:r>
          </a:p>
          <a:p>
            <a:r>
              <a:rPr lang="en-US" altLang="ko-KR" sz="2600" dirty="0" smtClean="0">
                <a:solidFill>
                  <a:schemeClr val="tx1"/>
                </a:solidFill>
              </a:rPr>
              <a:t>Symmetry Energy in </a:t>
            </a:r>
            <a:r>
              <a:rPr lang="en-US" altLang="ko-KR" sz="2600" dirty="0" err="1" smtClean="0">
                <a:solidFill>
                  <a:schemeClr val="tx1"/>
                </a:solidFill>
              </a:rPr>
              <a:t>EoS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lvl="1"/>
            <a:r>
              <a:rPr lang="en-US" altLang="ko-KR" dirty="0" smtClean="0"/>
              <a:t>Crucial to understand the neutron matter &amp; several astrophysical objects</a:t>
            </a:r>
          </a:p>
          <a:p>
            <a:pPr lvl="1"/>
            <a:r>
              <a:rPr lang="en-US" altLang="ko-KR" smtClean="0"/>
              <a:t>Long-standing, but yet to be solved problem in nuclear physics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LAMPS in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is willing to contribute to this effort.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aphicFrame>
        <p:nvGraphicFramePr>
          <p:cNvPr id="7" name="Group 772"/>
          <p:cNvGraphicFramePr>
            <a:graphicFrameLocks noGrp="1"/>
          </p:cNvGraphicFramePr>
          <p:nvPr/>
        </p:nvGraphicFramePr>
        <p:xfrm>
          <a:off x="467544" y="680296"/>
          <a:ext cx="8208912" cy="2323626"/>
        </p:xfrm>
        <a:graphic>
          <a:graphicData uri="http://schemas.openxmlformats.org/drawingml/2006/table">
            <a:tbl>
              <a:tblPr/>
              <a:tblGrid>
                <a:gridCol w="1083722"/>
                <a:gridCol w="1005076"/>
                <a:gridCol w="1012941"/>
                <a:gridCol w="1006649"/>
                <a:gridCol w="928005"/>
                <a:gridCol w="1006649"/>
                <a:gridCol w="1082148"/>
                <a:gridCol w="1083722"/>
              </a:tblGrid>
              <a:tr h="3041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Ion Species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Z/ 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Ion source output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SC 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linac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 output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57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Charge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Current (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µ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)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Charge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Current (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µ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)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Energy (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MeV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/u)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Power (kW)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Proton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1/ 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660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660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610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Ar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18/ 40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42.1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33.7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Kr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36/ 86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14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22.1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34-36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17.5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265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Xe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54/ 136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18.6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47-51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12.5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235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U</a:t>
                      </a:r>
                      <a:endParaRPr kumimoji="1" lang="en-US" altLang="ko-KR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92/ 238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33-34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11.7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77-81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8.4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725550" y="248248"/>
            <a:ext cx="36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/>
              <a:t>IFF </a:t>
            </a:r>
            <a:r>
              <a:rPr lang="en-US" altLang="ko-KR" sz="2000" b="1" dirty="0" err="1" smtClean="0"/>
              <a:t>Linac</a:t>
            </a:r>
            <a:r>
              <a:rPr lang="en-US" altLang="ko-KR" sz="2000" b="1" dirty="0" smtClean="0"/>
              <a:t> Beam Specification</a:t>
            </a:r>
            <a:endParaRPr lang="ko-KR" altLang="en-US" sz="2000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67545" y="3704632"/>
          <a:ext cx="8280919" cy="2565285"/>
        </p:xfrm>
        <a:graphic>
          <a:graphicData uri="http://schemas.openxmlformats.org/drawingml/2006/table">
            <a:tbl>
              <a:tblPr/>
              <a:tblGrid>
                <a:gridCol w="1116288"/>
                <a:gridCol w="1216339"/>
                <a:gridCol w="2195522"/>
                <a:gridCol w="1481283"/>
                <a:gridCol w="2271487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Isotope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Half-life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Yield </a:t>
                      </a:r>
                      <a:r>
                        <a:rPr lang="en-US" sz="1400" b="1" kern="100" dirty="0" smtClean="0">
                          <a:latin typeface="+mn-ea"/>
                          <a:ea typeface="+mn-ea"/>
                          <a:cs typeface="Times New Roman"/>
                        </a:rPr>
                        <a:t>at target  (</a:t>
                      </a:r>
                      <a:r>
                        <a:rPr lang="en-US" sz="1400" b="1" kern="100" dirty="0" err="1">
                          <a:latin typeface="+mn-ea"/>
                          <a:ea typeface="+mn-ea"/>
                          <a:cs typeface="Times New Roman"/>
                        </a:rPr>
                        <a:t>pps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Overall eff. </a:t>
                      </a:r>
                      <a:r>
                        <a:rPr lang="en-US" sz="1400" b="1" kern="100" dirty="0" smtClean="0">
                          <a:latin typeface="+mn-ea"/>
                          <a:ea typeface="+mn-ea"/>
                          <a:cs typeface="Times New Roman"/>
                        </a:rPr>
                        <a:t>(%)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Expected </a:t>
                      </a:r>
                      <a:r>
                        <a:rPr lang="en-US" sz="1400" b="1" kern="100" dirty="0" smtClean="0">
                          <a:latin typeface="+mn-ea"/>
                          <a:ea typeface="+mn-ea"/>
                          <a:cs typeface="Times New Roman"/>
                        </a:rPr>
                        <a:t>Intensity 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sz="1400" b="1" kern="100" dirty="0" err="1">
                          <a:latin typeface="+mn-ea"/>
                          <a:ea typeface="+mn-ea"/>
                          <a:cs typeface="Times New Roman"/>
                        </a:rPr>
                        <a:t>pps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78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Zn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1.5 s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2.75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0.0384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1.1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94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Kr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0.2 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7.44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0.512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3.8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97</a:t>
                      </a: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Rb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170 ms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7.00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0.88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6.2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124</a:t>
                      </a: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Cd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1.24 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1.40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12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0.02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2.8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132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Sn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40 s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4.68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0.192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9.0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133</a:t>
                      </a: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In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180 ms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1.15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0.184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2.1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142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Xe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1.22 s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5.11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2.08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1.1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2599119" y="3272584"/>
            <a:ext cx="3989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/>
              <a:t>Estimated RIBs based on ISOL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RI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2"/>
                </a:solidFill>
              </a:rPr>
              <a:t>from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ISOL</a:t>
            </a:r>
            <a:r>
              <a:rPr lang="en-US" altLang="ko-KR" dirty="0" smtClean="0"/>
              <a:t> by Cyclotron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7" name="그룹 108"/>
          <p:cNvGrpSpPr/>
          <p:nvPr/>
        </p:nvGrpSpPr>
        <p:grpSpPr>
          <a:xfrm>
            <a:off x="107504" y="4858758"/>
            <a:ext cx="2544788" cy="1422098"/>
            <a:chOff x="-1448" y="123192"/>
            <a:chExt cx="2815079" cy="1584176"/>
          </a:xfrm>
        </p:grpSpPr>
        <p:sp>
          <p:nvSpPr>
            <p:cNvPr id="8" name="직사각형 7"/>
            <p:cNvSpPr/>
            <p:nvPr/>
          </p:nvSpPr>
          <p:spPr>
            <a:xfrm>
              <a:off x="107504" y="216348"/>
              <a:ext cx="432048" cy="14401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11560" y="216348"/>
              <a:ext cx="432048" cy="144016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5" y="144340"/>
              <a:ext cx="742140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LINAC</a:t>
              </a:r>
              <a:endParaRPr lang="ko-KR" altLang="en-US" sz="12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7504" y="1268760"/>
              <a:ext cx="360040" cy="28803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rgbClr val="A5A5A5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1279793"/>
              <a:ext cx="1875797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Experimental Hall</a:t>
              </a:r>
              <a:endParaRPr lang="ko-KR" altLang="en-US" sz="12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07504" y="908720"/>
              <a:ext cx="360040" cy="28803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107504" y="548680"/>
              <a:ext cx="32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2050" y="415697"/>
              <a:ext cx="2271581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Beam line [for acceleration]</a:t>
              </a:r>
              <a:endParaRPr lang="ko-KR" altLang="en-US" sz="1200" dirty="0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107504" y="764704"/>
              <a:ext cx="3240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2050" y="631721"/>
              <a:ext cx="2271581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Beam line [for experiment]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919753"/>
              <a:ext cx="1477516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Target building</a:t>
              </a:r>
              <a:endParaRPr lang="ko-KR" altLang="en-US" sz="12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-1448" y="123192"/>
              <a:ext cx="2815079" cy="158417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03"/>
          <p:cNvGrpSpPr/>
          <p:nvPr/>
        </p:nvGrpSpPr>
        <p:grpSpPr>
          <a:xfrm>
            <a:off x="362878" y="1052736"/>
            <a:ext cx="8146342" cy="4487194"/>
            <a:chOff x="-48554" y="1095359"/>
            <a:chExt cx="9011594" cy="4998603"/>
          </a:xfrm>
        </p:grpSpPr>
        <p:sp>
          <p:nvSpPr>
            <p:cNvPr id="21" name="직사각형 20"/>
            <p:cNvSpPr/>
            <p:nvPr/>
          </p:nvSpPr>
          <p:spPr>
            <a:xfrm>
              <a:off x="682120" y="1845490"/>
              <a:ext cx="1728192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78064" y="1701474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78064" y="2061514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57"/>
            <p:cNvCxnSpPr>
              <a:stCxn id="22" idx="2"/>
              <a:endCxn id="21" idx="1"/>
            </p:cNvCxnSpPr>
            <p:nvPr/>
          </p:nvCxnSpPr>
          <p:spPr>
            <a:xfrm rot="16200000" flipH="1">
              <a:off x="412090" y="1683472"/>
              <a:ext cx="108012" cy="432048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4"/>
            <p:cNvCxnSpPr>
              <a:stCxn id="23" idx="0"/>
              <a:endCxn id="21" idx="1"/>
            </p:cNvCxnSpPr>
            <p:nvPr/>
          </p:nvCxnSpPr>
          <p:spPr>
            <a:xfrm rot="5400000" flipH="1" flipV="1">
              <a:off x="412090" y="1791484"/>
              <a:ext cx="108012" cy="432048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꺾인 연결선 25"/>
            <p:cNvCxnSpPr>
              <a:endCxn id="82" idx="1"/>
            </p:cNvCxnSpPr>
            <p:nvPr/>
          </p:nvCxnSpPr>
          <p:spPr>
            <a:xfrm>
              <a:off x="3058384" y="1953502"/>
              <a:ext cx="72008" cy="15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4030492" y="3379374"/>
              <a:ext cx="360040" cy="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5400000">
              <a:off x="4750572" y="3379374"/>
              <a:ext cx="36004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7055336" y="1845490"/>
              <a:ext cx="1907704" cy="216024"/>
            </a:xfrm>
            <a:prstGeom prst="rect">
              <a:avLst/>
            </a:prstGeom>
            <a:solidFill>
              <a:srgbClr val="CDCE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/>
            <p:cNvCxnSpPr>
              <a:stCxn id="82" idx="3"/>
              <a:endCxn id="29" idx="1"/>
            </p:cNvCxnSpPr>
            <p:nvPr/>
          </p:nvCxnSpPr>
          <p:spPr>
            <a:xfrm>
              <a:off x="6514768" y="1953502"/>
              <a:ext cx="54056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 30"/>
            <p:cNvSpPr/>
            <p:nvPr/>
          </p:nvSpPr>
          <p:spPr>
            <a:xfrm>
              <a:off x="7090831" y="3069627"/>
              <a:ext cx="1008113" cy="1013842"/>
            </a:xfrm>
            <a:custGeom>
              <a:avLst/>
              <a:gdLst>
                <a:gd name="connsiteX0" fmla="*/ 0 w 1400175"/>
                <a:gd name="connsiteY0" fmla="*/ 0 h 885825"/>
                <a:gd name="connsiteX1" fmla="*/ 228600 w 1400175"/>
                <a:gd name="connsiteY1" fmla="*/ 242888 h 885825"/>
                <a:gd name="connsiteX2" fmla="*/ 1185863 w 1400175"/>
                <a:gd name="connsiteY2" fmla="*/ 657225 h 885825"/>
                <a:gd name="connsiteX3" fmla="*/ 1400175 w 14001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175" h="885825">
                  <a:moveTo>
                    <a:pt x="0" y="0"/>
                  </a:moveTo>
                  <a:cubicBezTo>
                    <a:pt x="15478" y="66675"/>
                    <a:pt x="30956" y="133351"/>
                    <a:pt x="228600" y="242888"/>
                  </a:cubicBezTo>
                  <a:cubicBezTo>
                    <a:pt x="426244" y="352426"/>
                    <a:pt x="990601" y="550069"/>
                    <a:pt x="1185863" y="657225"/>
                  </a:cubicBezTo>
                  <a:cubicBezTo>
                    <a:pt x="1381125" y="764381"/>
                    <a:pt x="1390650" y="825103"/>
                    <a:pt x="1400175" y="885825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770352" y="3069626"/>
              <a:ext cx="1368152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29352" y="1095359"/>
              <a:ext cx="1397119" cy="41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IFF LINAC</a:t>
              </a:r>
              <a:endParaRPr lang="ko-KR" alt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6417" y="2378796"/>
              <a:ext cx="1601044" cy="41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ISOL LINAC</a:t>
              </a:r>
              <a:endParaRPr lang="ko-KR" alt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15092" y="1556792"/>
              <a:ext cx="983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Future plan</a:t>
              </a:r>
              <a:endParaRPr lang="ko-KR" altLang="en-US" sz="1200" dirty="0"/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rot="16200000" flipH="1">
              <a:off x="6205534" y="1570196"/>
              <a:ext cx="566657" cy="98269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005319" y="1095359"/>
              <a:ext cx="1513468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200 MeV/u (U)</a:t>
              </a:r>
              <a:endParaRPr lang="ko-KR" altLang="en-US" sz="1200" b="1" dirty="0"/>
            </a:p>
          </p:txBody>
        </p:sp>
        <p:cxnSp>
          <p:nvCxnSpPr>
            <p:cNvPr id="38" name="꺾인 연결선 37"/>
            <p:cNvCxnSpPr>
              <a:stCxn id="32" idx="1"/>
            </p:cNvCxnSpPr>
            <p:nvPr/>
          </p:nvCxnSpPr>
          <p:spPr>
            <a:xfrm rot="10800000">
              <a:off x="2770352" y="1953502"/>
              <a:ext cx="1588" cy="1224136"/>
            </a:xfrm>
            <a:prstGeom prst="bentConnector3">
              <a:avLst>
                <a:gd name="adj1" fmla="val 7096035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410312" y="1953502"/>
              <a:ext cx="36004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32" idx="3"/>
              <a:endCxn id="41" idx="3"/>
            </p:cNvCxnSpPr>
            <p:nvPr/>
          </p:nvCxnSpPr>
          <p:spPr>
            <a:xfrm>
              <a:off x="4138504" y="3177638"/>
              <a:ext cx="11521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5002600" y="3069626"/>
              <a:ext cx="288032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8344" y="2061514"/>
              <a:ext cx="6431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Stripper</a:t>
              </a:r>
              <a:endParaRPr lang="ko-KR" altLang="en-US" sz="100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94088" y="1845490"/>
              <a:ext cx="216024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8554" y="1382579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 ECR IS</a:t>
              </a:r>
              <a:endParaRPr lang="ko-KR" altLang="en-US" sz="1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1815" y="2093515"/>
              <a:ext cx="817829" cy="445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Cyclotron</a:t>
              </a:r>
            </a:p>
            <a:p>
              <a:r>
                <a:rPr lang="en-US" altLang="ko-KR" sz="1000" dirty="0" smtClean="0"/>
                <a:t>K~100</a:t>
              </a:r>
            </a:p>
          </p:txBody>
        </p:sp>
        <p:sp>
          <p:nvSpPr>
            <p:cNvPr id="46" name="타원 45"/>
            <p:cNvSpPr/>
            <p:nvPr/>
          </p:nvSpPr>
          <p:spPr>
            <a:xfrm>
              <a:off x="3850472" y="2559098"/>
              <a:ext cx="144016" cy="144016"/>
            </a:xfrm>
            <a:prstGeom prst="ellipse">
              <a:avLst/>
            </a:prstGeom>
            <a:solidFill>
              <a:srgbClr val="EBF1DE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282520" y="3069626"/>
              <a:ext cx="576064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2403615" y="1948157"/>
              <a:ext cx="162719" cy="1643062"/>
            </a:xfrm>
            <a:custGeom>
              <a:avLst/>
              <a:gdLst>
                <a:gd name="connsiteX0" fmla="*/ 0 w 162719"/>
                <a:gd name="connsiteY0" fmla="*/ 0 h 1643062"/>
                <a:gd name="connsiteX1" fmla="*/ 85725 w 162719"/>
                <a:gd name="connsiteY1" fmla="*/ 33337 h 1643062"/>
                <a:gd name="connsiteX2" fmla="*/ 123825 w 162719"/>
                <a:gd name="connsiteY2" fmla="*/ 52387 h 1643062"/>
                <a:gd name="connsiteX3" fmla="*/ 147637 w 162719"/>
                <a:gd name="connsiteY3" fmla="*/ 85725 h 1643062"/>
                <a:gd name="connsiteX4" fmla="*/ 157162 w 162719"/>
                <a:gd name="connsiteY4" fmla="*/ 119062 h 1643062"/>
                <a:gd name="connsiteX5" fmla="*/ 161925 w 162719"/>
                <a:gd name="connsiteY5" fmla="*/ 152400 h 1643062"/>
                <a:gd name="connsiteX6" fmla="*/ 161925 w 162719"/>
                <a:gd name="connsiteY6" fmla="*/ 214312 h 1643062"/>
                <a:gd name="connsiteX7" fmla="*/ 161925 w 162719"/>
                <a:gd name="connsiteY7" fmla="*/ 314325 h 1643062"/>
                <a:gd name="connsiteX8" fmla="*/ 161925 w 162719"/>
                <a:gd name="connsiteY8" fmla="*/ 419100 h 1643062"/>
                <a:gd name="connsiteX9" fmla="*/ 161925 w 162719"/>
                <a:gd name="connsiteY9" fmla="*/ 1643062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19" h="1643062">
                  <a:moveTo>
                    <a:pt x="0" y="0"/>
                  </a:moveTo>
                  <a:cubicBezTo>
                    <a:pt x="28575" y="11112"/>
                    <a:pt x="65088" y="24606"/>
                    <a:pt x="85725" y="33337"/>
                  </a:cubicBezTo>
                  <a:cubicBezTo>
                    <a:pt x="106362" y="42068"/>
                    <a:pt x="113506" y="43656"/>
                    <a:pt x="123825" y="52387"/>
                  </a:cubicBezTo>
                  <a:cubicBezTo>
                    <a:pt x="134144" y="61118"/>
                    <a:pt x="142081" y="74613"/>
                    <a:pt x="147637" y="85725"/>
                  </a:cubicBezTo>
                  <a:cubicBezTo>
                    <a:pt x="153193" y="96838"/>
                    <a:pt x="154781" y="107950"/>
                    <a:pt x="157162" y="119062"/>
                  </a:cubicBezTo>
                  <a:cubicBezTo>
                    <a:pt x="159543" y="130174"/>
                    <a:pt x="161131" y="136525"/>
                    <a:pt x="161925" y="152400"/>
                  </a:cubicBezTo>
                  <a:cubicBezTo>
                    <a:pt x="162719" y="168275"/>
                    <a:pt x="161925" y="214312"/>
                    <a:pt x="161925" y="214312"/>
                  </a:cubicBezTo>
                  <a:lnTo>
                    <a:pt x="161925" y="314325"/>
                  </a:lnTo>
                  <a:lnTo>
                    <a:pt x="161925" y="419100"/>
                  </a:lnTo>
                  <a:lnTo>
                    <a:pt x="161925" y="1643062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2636183" y="3176882"/>
              <a:ext cx="124619" cy="433387"/>
            </a:xfrm>
            <a:custGeom>
              <a:avLst/>
              <a:gdLst>
                <a:gd name="connsiteX0" fmla="*/ 124619 w 124619"/>
                <a:gd name="connsiteY0" fmla="*/ 0 h 433387"/>
                <a:gd name="connsiteX1" fmla="*/ 48419 w 124619"/>
                <a:gd name="connsiteY1" fmla="*/ 33337 h 433387"/>
                <a:gd name="connsiteX2" fmla="*/ 15082 w 124619"/>
                <a:gd name="connsiteY2" fmla="*/ 61912 h 433387"/>
                <a:gd name="connsiteX3" fmla="*/ 5557 w 124619"/>
                <a:gd name="connsiteY3" fmla="*/ 104775 h 433387"/>
                <a:gd name="connsiteX4" fmla="*/ 794 w 124619"/>
                <a:gd name="connsiteY4" fmla="*/ 157162 h 433387"/>
                <a:gd name="connsiteX5" fmla="*/ 794 w 124619"/>
                <a:gd name="connsiteY5" fmla="*/ 228600 h 433387"/>
                <a:gd name="connsiteX6" fmla="*/ 794 w 124619"/>
                <a:gd name="connsiteY6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619" h="433387">
                  <a:moveTo>
                    <a:pt x="124619" y="0"/>
                  </a:moveTo>
                  <a:cubicBezTo>
                    <a:pt x="95647" y="11509"/>
                    <a:pt x="66675" y="23018"/>
                    <a:pt x="48419" y="33337"/>
                  </a:cubicBezTo>
                  <a:cubicBezTo>
                    <a:pt x="30163" y="43656"/>
                    <a:pt x="22226" y="50006"/>
                    <a:pt x="15082" y="61912"/>
                  </a:cubicBezTo>
                  <a:cubicBezTo>
                    <a:pt x="7938" y="73818"/>
                    <a:pt x="7938" y="88900"/>
                    <a:pt x="5557" y="104775"/>
                  </a:cubicBezTo>
                  <a:cubicBezTo>
                    <a:pt x="3176" y="120650"/>
                    <a:pt x="1588" y="136525"/>
                    <a:pt x="794" y="157162"/>
                  </a:cubicBezTo>
                  <a:cubicBezTo>
                    <a:pt x="0" y="177799"/>
                    <a:pt x="794" y="228600"/>
                    <a:pt x="794" y="228600"/>
                  </a:cubicBezTo>
                  <a:lnTo>
                    <a:pt x="794" y="433387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194288" y="3573682"/>
              <a:ext cx="1368152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103"/>
            <p:cNvGrpSpPr/>
            <p:nvPr/>
          </p:nvGrpSpPr>
          <p:grpSpPr>
            <a:xfrm flipH="1" flipV="1">
              <a:off x="7018823" y="3191889"/>
              <a:ext cx="1872208" cy="1463196"/>
              <a:chOff x="538984" y="1556792"/>
              <a:chExt cx="8065464" cy="4752528"/>
            </a:xfrm>
          </p:grpSpPr>
          <p:pic>
            <p:nvPicPr>
              <p:cNvPr id="87" name="Picture 15" descr="D:\중이온개념설계-10\임병직\3D Beam Line-Model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1762" y="1563932"/>
                <a:ext cx="8062686" cy="47453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2987824" y="1556792"/>
                <a:ext cx="2304256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1907704" y="2492896"/>
                <a:ext cx="2016224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1591096" y="227687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2267744" y="3933056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538984" y="335699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7306856" y="4437778"/>
              <a:ext cx="1656184" cy="165618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bliqueTop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꺾인 연결선 132"/>
            <p:cNvCxnSpPr>
              <a:stCxn id="41" idx="3"/>
              <a:endCxn id="79" idx="2"/>
            </p:cNvCxnSpPr>
            <p:nvPr/>
          </p:nvCxnSpPr>
          <p:spPr>
            <a:xfrm>
              <a:off x="5290632" y="3177638"/>
              <a:ext cx="792088" cy="108012"/>
            </a:xfrm>
            <a:prstGeom prst="bentConnector4">
              <a:avLst>
                <a:gd name="adj1" fmla="val 22727"/>
                <a:gd name="adj2" fmla="val 311643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rot="5400000" flipH="1" flipV="1">
              <a:off x="5391784" y="3587970"/>
              <a:ext cx="14401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5406072" y="3645690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85855" y="3726934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Fragment </a:t>
              </a:r>
            </a:p>
            <a:p>
              <a:r>
                <a:rPr lang="en-US" altLang="ko-KR" sz="1000" dirty="0" smtClean="0"/>
                <a:t>Separator</a:t>
              </a:r>
              <a:endParaRPr lang="ko-KR" altLang="en-US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97988" y="3600522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Charge</a:t>
              </a:r>
            </a:p>
            <a:p>
              <a:r>
                <a:rPr lang="en-US" altLang="ko-KR" sz="1000" dirty="0" smtClean="0"/>
                <a:t>Breeder</a:t>
              </a:r>
              <a:endParaRPr lang="ko-KR" altLang="en-US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79794" y="158559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 </a:t>
              </a:r>
              <a:endParaRPr lang="ko-KR" altLang="en-US" sz="1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7408" y="1599269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RFQ</a:t>
              </a:r>
              <a:endParaRPr lang="ko-KR" alt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33908" y="3242218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RFQ</a:t>
              </a:r>
              <a:endParaRPr lang="ko-KR" alt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59632" y="158559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 </a:t>
              </a:r>
              <a:endParaRPr lang="ko-KR" altLang="en-US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29392" y="324221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</a:t>
              </a:r>
              <a:endParaRPr lang="ko-KR" altLang="en-US" sz="1000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634448" y="3573682"/>
              <a:ext cx="936104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642560" y="3573682"/>
              <a:ext cx="648072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10886" y="3861714"/>
              <a:ext cx="2537611" cy="34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Low energy experiments</a:t>
              </a:r>
              <a:endParaRPr lang="ko-KR" altLang="en-US" sz="1400" b="1" dirty="0"/>
            </a:p>
          </p:txBody>
        </p:sp>
        <p:sp>
          <p:nvSpPr>
            <p:cNvPr id="66" name="타원 65"/>
            <p:cNvSpPr/>
            <p:nvPr/>
          </p:nvSpPr>
          <p:spPr>
            <a:xfrm>
              <a:off x="7882920" y="3401090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7882920" y="3617114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7508592" y="3314226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7306856" y="3458810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5765544" y="3530250"/>
              <a:ext cx="151216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rot="5400000">
              <a:off x="5758684" y="3825710"/>
              <a:ext cx="64807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>
              <a:off x="2771800" y="1844217"/>
              <a:ext cx="288032" cy="216024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580112" y="3402565"/>
              <a:ext cx="360040" cy="216024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6356909" y="1916832"/>
              <a:ext cx="651053" cy="768096"/>
            </a:xfrm>
            <a:custGeom>
              <a:avLst/>
              <a:gdLst>
                <a:gd name="connsiteX0" fmla="*/ 0 w 651053"/>
                <a:gd name="connsiteY0" fmla="*/ 0 h 768096"/>
                <a:gd name="connsiteX1" fmla="*/ 453542 w 651053"/>
                <a:gd name="connsiteY1" fmla="*/ 204825 h 768096"/>
                <a:gd name="connsiteX2" fmla="*/ 651053 w 651053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053" h="768096">
                  <a:moveTo>
                    <a:pt x="0" y="0"/>
                  </a:moveTo>
                  <a:cubicBezTo>
                    <a:pt x="172516" y="38404"/>
                    <a:pt x="345033" y="76809"/>
                    <a:pt x="453542" y="204825"/>
                  </a:cubicBezTo>
                  <a:cubicBezTo>
                    <a:pt x="562051" y="332841"/>
                    <a:pt x="618135" y="654710"/>
                    <a:pt x="651053" y="768096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6305596" y="1976533"/>
              <a:ext cx="354636" cy="732387"/>
            </a:xfrm>
            <a:custGeom>
              <a:avLst/>
              <a:gdLst>
                <a:gd name="connsiteX0" fmla="*/ 143010 w 354636"/>
                <a:gd name="connsiteY0" fmla="*/ 0 h 732387"/>
                <a:gd name="connsiteX1" fmla="*/ 307689 w 354636"/>
                <a:gd name="connsiteY1" fmla="*/ 39003 h 732387"/>
                <a:gd name="connsiteX2" fmla="*/ 303355 w 354636"/>
                <a:gd name="connsiteY2" fmla="*/ 234017 h 732387"/>
                <a:gd name="connsiteX3" fmla="*/ 0 w 354636"/>
                <a:gd name="connsiteY3" fmla="*/ 732387 h 7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36" h="732387">
                  <a:moveTo>
                    <a:pt x="143010" y="0"/>
                  </a:moveTo>
                  <a:cubicBezTo>
                    <a:pt x="211987" y="0"/>
                    <a:pt x="280965" y="0"/>
                    <a:pt x="307689" y="39003"/>
                  </a:cubicBezTo>
                  <a:cubicBezTo>
                    <a:pt x="334413" y="78006"/>
                    <a:pt x="354636" y="118453"/>
                    <a:pt x="303355" y="234017"/>
                  </a:cubicBezTo>
                  <a:cubicBezTo>
                    <a:pt x="252074" y="349581"/>
                    <a:pt x="50559" y="650048"/>
                    <a:pt x="0" y="732387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5689140" y="2334812"/>
              <a:ext cx="482716" cy="811650"/>
            </a:xfrm>
            <a:custGeom>
              <a:avLst/>
              <a:gdLst>
                <a:gd name="connsiteX0" fmla="*/ 463407 w 482716"/>
                <a:gd name="connsiteY0" fmla="*/ 811650 h 811650"/>
                <a:gd name="connsiteX1" fmla="*/ 405481 w 482716"/>
                <a:gd name="connsiteY1" fmla="*/ 133091 h 811650"/>
                <a:gd name="connsiteX2" fmla="*/ 0 w 482716"/>
                <a:gd name="connsiteY2" fmla="*/ 13102 h 81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2716" h="811650">
                  <a:moveTo>
                    <a:pt x="463407" y="811650"/>
                  </a:moveTo>
                  <a:cubicBezTo>
                    <a:pt x="473061" y="538916"/>
                    <a:pt x="482716" y="266182"/>
                    <a:pt x="405481" y="133091"/>
                  </a:cubicBezTo>
                  <a:cubicBezTo>
                    <a:pt x="328247" y="0"/>
                    <a:pt x="164123" y="6551"/>
                    <a:pt x="0" y="13102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616360" y="3356992"/>
              <a:ext cx="718453" cy="820447"/>
            </a:xfrm>
            <a:custGeom>
              <a:avLst/>
              <a:gdLst>
                <a:gd name="connsiteX0" fmla="*/ 0 w 738835"/>
                <a:gd name="connsiteY0" fmla="*/ 892455 h 892455"/>
                <a:gd name="connsiteX1" fmla="*/ 117043 w 738835"/>
                <a:gd name="connsiteY1" fmla="*/ 534010 h 892455"/>
                <a:gd name="connsiteX2" fmla="*/ 534010 w 738835"/>
                <a:gd name="connsiteY2" fmla="*/ 460858 h 892455"/>
                <a:gd name="connsiteX3" fmla="*/ 738835 w 738835"/>
                <a:gd name="connsiteY3" fmla="*/ 0 h 8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35" h="892455">
                  <a:moveTo>
                    <a:pt x="0" y="892455"/>
                  </a:moveTo>
                  <a:cubicBezTo>
                    <a:pt x="14020" y="749199"/>
                    <a:pt x="28041" y="605943"/>
                    <a:pt x="117043" y="534010"/>
                  </a:cubicBezTo>
                  <a:cubicBezTo>
                    <a:pt x="206045" y="462077"/>
                    <a:pt x="430378" y="549860"/>
                    <a:pt x="534010" y="460858"/>
                  </a:cubicBezTo>
                  <a:cubicBezTo>
                    <a:pt x="637642" y="371856"/>
                    <a:pt x="688238" y="185928"/>
                    <a:pt x="738835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6839712" y="3573016"/>
              <a:ext cx="925373" cy="672998"/>
            </a:xfrm>
            <a:custGeom>
              <a:avLst/>
              <a:gdLst>
                <a:gd name="connsiteX0" fmla="*/ 0 w 925373"/>
                <a:gd name="connsiteY0" fmla="*/ 672998 h 672998"/>
                <a:gd name="connsiteX1" fmla="*/ 775411 w 925373"/>
                <a:gd name="connsiteY1" fmla="*/ 468173 h 672998"/>
                <a:gd name="connsiteX2" fmla="*/ 899770 w 925373"/>
                <a:gd name="connsiteY2" fmla="*/ 0 h 6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373" h="672998">
                  <a:moveTo>
                    <a:pt x="0" y="672998"/>
                  </a:moveTo>
                  <a:cubicBezTo>
                    <a:pt x="312724" y="626668"/>
                    <a:pt x="625449" y="580339"/>
                    <a:pt x="775411" y="468173"/>
                  </a:cubicBezTo>
                  <a:cubicBezTo>
                    <a:pt x="925373" y="356007"/>
                    <a:pt x="899770" y="99974"/>
                    <a:pt x="899770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650672" y="2637578"/>
              <a:ext cx="864096" cy="64807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ISOL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6533240" y="2637578"/>
              <a:ext cx="1080120" cy="64807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In-flight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7810912" y="2204864"/>
              <a:ext cx="1152128" cy="72008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altLang="ko-KR" sz="1200" b="1" dirty="0" smtClean="0">
                  <a:solidFill>
                    <a:schemeClr val="tx1"/>
                  </a:solidFill>
                </a:rPr>
                <a:t>μ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, Medical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research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130392" y="1845490"/>
              <a:ext cx="3384376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866696" y="4077738"/>
              <a:ext cx="1152128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Atom trap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experiment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타원 83"/>
            <p:cNvSpPr/>
            <p:nvPr/>
          </p:nvSpPr>
          <p:spPr>
            <a:xfrm>
              <a:off x="5506656" y="2205530"/>
              <a:ext cx="288032" cy="288032"/>
            </a:xfrm>
            <a:prstGeom prst="ellipse">
              <a:avLst/>
            </a:prstGeom>
            <a:solidFill>
              <a:srgbClr val="E0D2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180"/>
            <p:cNvSpPr txBox="1">
              <a:spLocks noChangeArrowheads="1"/>
            </p:cNvSpPr>
            <p:nvPr/>
          </p:nvSpPr>
          <p:spPr bwMode="auto">
            <a:xfrm>
              <a:off x="89711" y="2218366"/>
              <a:ext cx="571289" cy="43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47" tIns="40074" rIns="80147" bIns="40074">
              <a:spAutoFit/>
            </a:bodyPr>
            <a:lstStyle/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H</a:t>
              </a:r>
              <a:r>
                <a:rPr lang="en-US" altLang="ko-KR" sz="1000" b="1" baseline="-25000" dirty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+</a:t>
              </a:r>
            </a:p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D+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자유형 85"/>
            <p:cNvSpPr/>
            <p:nvPr/>
          </p:nvSpPr>
          <p:spPr>
            <a:xfrm>
              <a:off x="6588224" y="1944000"/>
              <a:ext cx="1224136" cy="548896"/>
            </a:xfrm>
            <a:custGeom>
              <a:avLst/>
              <a:gdLst>
                <a:gd name="connsiteX0" fmla="*/ 0 w 968992"/>
                <a:gd name="connsiteY0" fmla="*/ 0 h 518615"/>
                <a:gd name="connsiteX1" fmla="*/ 313899 w 968992"/>
                <a:gd name="connsiteY1" fmla="*/ 81887 h 518615"/>
                <a:gd name="connsiteX2" fmla="*/ 477672 w 968992"/>
                <a:gd name="connsiteY2" fmla="*/ 436728 h 518615"/>
                <a:gd name="connsiteX3" fmla="*/ 968992 w 968992"/>
                <a:gd name="connsiteY3" fmla="*/ 518615 h 518615"/>
                <a:gd name="connsiteX4" fmla="*/ 968992 w 968992"/>
                <a:gd name="connsiteY4" fmla="*/ 518615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92" h="518615">
                  <a:moveTo>
                    <a:pt x="0" y="0"/>
                  </a:moveTo>
                  <a:cubicBezTo>
                    <a:pt x="117143" y="4549"/>
                    <a:pt x="234287" y="9099"/>
                    <a:pt x="313899" y="81887"/>
                  </a:cubicBezTo>
                  <a:cubicBezTo>
                    <a:pt x="393511" y="154675"/>
                    <a:pt x="368490" y="363940"/>
                    <a:pt x="477672" y="436728"/>
                  </a:cubicBezTo>
                  <a:cubicBezTo>
                    <a:pt x="586854" y="509516"/>
                    <a:pt x="968992" y="518615"/>
                    <a:pt x="968992" y="518615"/>
                  </a:cubicBezTo>
                  <a:lnTo>
                    <a:pt x="968992" y="518615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내용 개체 틀 4"/>
          <p:cNvSpPr txBox="1">
            <a:spLocks/>
          </p:cNvSpPr>
          <p:nvPr/>
        </p:nvSpPr>
        <p:spPr>
          <a:xfrm>
            <a:off x="2739142" y="3861048"/>
            <a:ext cx="2160240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Astrophysics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Material science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Bio science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data</a:t>
            </a:r>
            <a:endParaRPr kumimoji="0" lang="en-US" altLang="ko-K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4" name="내용 개체 틀 4"/>
          <p:cNvSpPr txBox="1">
            <a:spLocks/>
          </p:cNvSpPr>
          <p:nvPr/>
        </p:nvSpPr>
        <p:spPr>
          <a:xfrm>
            <a:off x="5512298" y="4365104"/>
            <a:ext cx="1440000" cy="50405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Atomic / Nuclear physics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5" name="내용 개체 틀 4"/>
          <p:cNvSpPr txBox="1">
            <a:spLocks/>
          </p:cNvSpPr>
          <p:nvPr/>
        </p:nvSpPr>
        <p:spPr>
          <a:xfrm>
            <a:off x="7393334" y="2708920"/>
            <a:ext cx="1466488" cy="2880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Medical science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6" name="내용 개체 틀 4"/>
          <p:cNvSpPr txBox="1">
            <a:spLocks/>
          </p:cNvSpPr>
          <p:nvPr/>
        </p:nvSpPr>
        <p:spPr>
          <a:xfrm>
            <a:off x="7059622" y="5085184"/>
            <a:ext cx="1368152" cy="50405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Physics</a:t>
            </a:r>
          </a:p>
        </p:txBody>
      </p:sp>
      <p:sp>
        <p:nvSpPr>
          <p:cNvPr id="97" name="내용 개체 틀 4"/>
          <p:cNvSpPr txBox="1">
            <a:spLocks/>
          </p:cNvSpPr>
          <p:nvPr/>
        </p:nvSpPr>
        <p:spPr>
          <a:xfrm>
            <a:off x="7281976" y="1211832"/>
            <a:ext cx="1826528" cy="2880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Future extension area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71802" y="5857527"/>
            <a:ext cx="2808000" cy="307777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3. ISOL </a:t>
            </a:r>
            <a:r>
              <a:rPr lang="en-US" altLang="ko-KR" sz="1400" b="1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IFF </a:t>
            </a:r>
            <a:r>
              <a:rPr lang="en-US" altLang="ko-KR" sz="1400" b="1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ISOL (trap)</a:t>
            </a:r>
            <a:endParaRPr lang="ko-KR" altLang="en-US" sz="1400" b="1" dirty="0" smtClean="0">
              <a:solidFill>
                <a:srgbClr val="FFFF00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771798" y="4943195"/>
            <a:ext cx="2808000" cy="3077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1. ISOL </a:t>
            </a:r>
            <a:r>
              <a:rPr lang="en-US" altLang="ko-KR" sz="1400" b="1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 low E RI</a:t>
            </a:r>
            <a:endParaRPr lang="ko-KR" altLang="en-US" sz="1400" b="1" dirty="0" smtClean="0">
              <a:solidFill>
                <a:srgbClr val="FFFF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71800" y="5400455"/>
            <a:ext cx="2808000" cy="307777"/>
          </a:xfrm>
          <a:prstGeom prst="rect">
            <a:avLst/>
          </a:prstGeom>
          <a:solidFill>
            <a:srgbClr val="008000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2. ISOL </a:t>
            </a:r>
            <a:r>
              <a:rPr lang="en-US" altLang="ko-KR" sz="1400" b="1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 high E RI</a:t>
            </a:r>
            <a:endParaRPr lang="ko-KR" altLang="en-US" sz="1400" b="1" dirty="0" smtClean="0">
              <a:solidFill>
                <a:srgbClr val="FFFF00"/>
              </a:solidFill>
            </a:endParaRPr>
          </a:p>
        </p:txBody>
      </p:sp>
      <p:grpSp>
        <p:nvGrpSpPr>
          <p:cNvPr id="101" name="그룹 146"/>
          <p:cNvGrpSpPr/>
          <p:nvPr/>
        </p:nvGrpSpPr>
        <p:grpSpPr>
          <a:xfrm>
            <a:off x="2771800" y="2204864"/>
            <a:ext cx="3528392" cy="1872208"/>
            <a:chOff x="2771800" y="2708920"/>
            <a:chExt cx="3528392" cy="1872208"/>
          </a:xfrm>
        </p:grpSpPr>
        <p:grpSp>
          <p:nvGrpSpPr>
            <p:cNvPr id="102" name="그룹 173"/>
            <p:cNvGrpSpPr/>
            <p:nvPr/>
          </p:nvGrpSpPr>
          <p:grpSpPr>
            <a:xfrm>
              <a:off x="2771800" y="2924944"/>
              <a:ext cx="3528392" cy="1656184"/>
              <a:chOff x="2771800" y="2924944"/>
              <a:chExt cx="3528392" cy="1656184"/>
            </a:xfrm>
          </p:grpSpPr>
          <p:sp>
            <p:nvSpPr>
              <p:cNvPr id="104" name="타원 103"/>
              <p:cNvSpPr/>
              <p:nvPr/>
            </p:nvSpPr>
            <p:spPr>
              <a:xfrm>
                <a:off x="5292080" y="4221088"/>
                <a:ext cx="360040" cy="36004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rgbClr val="FFFF00"/>
                    </a:solidFill>
                  </a:rPr>
                  <a:t>1</a:t>
                </a:r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5508104" y="2924944"/>
                <a:ext cx="792088" cy="598642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굽은 화살표 105"/>
              <p:cNvSpPr/>
              <p:nvPr/>
            </p:nvSpPr>
            <p:spPr>
              <a:xfrm rot="10800000">
                <a:off x="5393583" y="3456764"/>
                <a:ext cx="576065" cy="360039"/>
              </a:xfrm>
              <a:prstGeom prst="ben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오른쪽 화살표 106"/>
              <p:cNvSpPr/>
              <p:nvPr/>
            </p:nvSpPr>
            <p:spPr>
              <a:xfrm rot="5400000">
                <a:off x="4680032" y="3537032"/>
                <a:ext cx="360000" cy="144016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오른쪽 화살표 107"/>
              <p:cNvSpPr/>
              <p:nvPr/>
            </p:nvSpPr>
            <p:spPr>
              <a:xfrm rot="5400000">
                <a:off x="4031960" y="3536992"/>
                <a:ext cx="360000" cy="144016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오른쪽 화살표 108"/>
              <p:cNvSpPr/>
              <p:nvPr/>
            </p:nvSpPr>
            <p:spPr>
              <a:xfrm rot="5400000">
                <a:off x="2663808" y="3536992"/>
                <a:ext cx="360000" cy="144016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굽은 화살표 109"/>
              <p:cNvSpPr/>
              <p:nvPr/>
            </p:nvSpPr>
            <p:spPr>
              <a:xfrm rot="10800000" flipV="1">
                <a:off x="2843808" y="3323124"/>
                <a:ext cx="2592288" cy="360040"/>
              </a:xfrm>
              <a:prstGeom prst="ben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굽은 화살표 102"/>
            <p:cNvSpPr/>
            <p:nvPr/>
          </p:nvSpPr>
          <p:spPr>
            <a:xfrm rot="5400000">
              <a:off x="5580111" y="2708919"/>
              <a:ext cx="288031" cy="288034"/>
            </a:xfrm>
            <a:prstGeom prst="ben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그룹 153"/>
          <p:cNvGrpSpPr/>
          <p:nvPr/>
        </p:nvGrpSpPr>
        <p:grpSpPr>
          <a:xfrm>
            <a:off x="2727556" y="1673504"/>
            <a:ext cx="5748439" cy="2907624"/>
            <a:chOff x="2727556" y="2177560"/>
            <a:chExt cx="5748439" cy="2907624"/>
          </a:xfrm>
        </p:grpSpPr>
        <p:grpSp>
          <p:nvGrpSpPr>
            <p:cNvPr id="112" name="그룹 182"/>
            <p:cNvGrpSpPr/>
            <p:nvPr/>
          </p:nvGrpSpPr>
          <p:grpSpPr>
            <a:xfrm>
              <a:off x="2727556" y="2177560"/>
              <a:ext cx="5748439" cy="2907624"/>
              <a:chOff x="2727556" y="2177560"/>
              <a:chExt cx="5748439" cy="2907624"/>
            </a:xfrm>
          </p:grpSpPr>
          <p:sp>
            <p:nvSpPr>
              <p:cNvPr id="114" name="타원 113"/>
              <p:cNvSpPr/>
              <p:nvPr/>
            </p:nvSpPr>
            <p:spPr>
              <a:xfrm>
                <a:off x="5550616" y="2931862"/>
                <a:ext cx="792088" cy="59864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굽은 화살표 114"/>
              <p:cNvSpPr/>
              <p:nvPr/>
            </p:nvSpPr>
            <p:spPr>
              <a:xfrm rot="10800000">
                <a:off x="5514750" y="3435532"/>
                <a:ext cx="324000" cy="243785"/>
              </a:xfrm>
              <a:prstGeom prst="bentArrow">
                <a:avLst>
                  <a:gd name="adj1" fmla="val 33512"/>
                  <a:gd name="adj2" fmla="val 37250"/>
                  <a:gd name="adj3" fmla="val 25000"/>
                  <a:gd name="adj4" fmla="val 4375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굽은 화살표 115"/>
              <p:cNvSpPr/>
              <p:nvPr/>
            </p:nvSpPr>
            <p:spPr>
              <a:xfrm rot="10800000" flipV="1">
                <a:off x="2843808" y="3140968"/>
                <a:ext cx="2680776" cy="398180"/>
              </a:xfrm>
              <a:prstGeom prst="ben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오른쪽 화살표 116"/>
              <p:cNvSpPr/>
              <p:nvPr/>
            </p:nvSpPr>
            <p:spPr>
              <a:xfrm rot="16200000">
                <a:off x="2439556" y="2708888"/>
                <a:ext cx="756000" cy="18000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오른쪽 화살표 117"/>
              <p:cNvSpPr/>
              <p:nvPr/>
            </p:nvSpPr>
            <p:spPr>
              <a:xfrm>
                <a:off x="2777351" y="2232155"/>
                <a:ext cx="3564000" cy="18000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/>
              <p:cNvSpPr/>
              <p:nvPr/>
            </p:nvSpPr>
            <p:spPr>
              <a:xfrm>
                <a:off x="8115955" y="4725144"/>
                <a:ext cx="360040" cy="36004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rgbClr val="FFFF00"/>
                    </a:solidFill>
                  </a:rPr>
                  <a:t>2</a:t>
                </a:r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0" name="오른쪽 화살표 119"/>
              <p:cNvSpPr/>
              <p:nvPr/>
            </p:nvSpPr>
            <p:spPr>
              <a:xfrm rot="3115907">
                <a:off x="6100380" y="2807560"/>
                <a:ext cx="1440000" cy="18000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오른쪽 화살표 120"/>
              <p:cNvSpPr/>
              <p:nvPr/>
            </p:nvSpPr>
            <p:spPr>
              <a:xfrm rot="2361750">
                <a:off x="7218431" y="3555676"/>
                <a:ext cx="581737" cy="18000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오른쪽 화살표 121"/>
              <p:cNvSpPr/>
              <p:nvPr/>
            </p:nvSpPr>
            <p:spPr>
              <a:xfrm rot="952906">
                <a:off x="7721455" y="3793193"/>
                <a:ext cx="581737" cy="18000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오른쪽 화살표 122"/>
              <p:cNvSpPr/>
              <p:nvPr/>
            </p:nvSpPr>
            <p:spPr>
              <a:xfrm rot="5400000">
                <a:off x="8003809" y="4268521"/>
                <a:ext cx="733244" cy="18000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3" name="굽은 화살표 112"/>
            <p:cNvSpPr/>
            <p:nvPr/>
          </p:nvSpPr>
          <p:spPr>
            <a:xfrm rot="5400000">
              <a:off x="5658629" y="2573143"/>
              <a:ext cx="288031" cy="360041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4" name="직사각형 123"/>
          <p:cNvSpPr/>
          <p:nvPr/>
        </p:nvSpPr>
        <p:spPr>
          <a:xfrm>
            <a:off x="7360" y="4273351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ISOL with cyclotron driver (70 kW)</a:t>
            </a:r>
            <a:endParaRPr lang="ko-KR" altLang="en-US" sz="1400" dirty="0" smtClean="0"/>
          </a:p>
        </p:txBody>
      </p:sp>
      <p:grpSp>
        <p:nvGrpSpPr>
          <p:cNvPr id="125" name="그룹 183"/>
          <p:cNvGrpSpPr/>
          <p:nvPr/>
        </p:nvGrpSpPr>
        <p:grpSpPr>
          <a:xfrm>
            <a:off x="2843808" y="1556792"/>
            <a:ext cx="4619435" cy="2592288"/>
            <a:chOff x="2843808" y="2060848"/>
            <a:chExt cx="4619435" cy="2592288"/>
          </a:xfrm>
        </p:grpSpPr>
        <p:grpSp>
          <p:nvGrpSpPr>
            <p:cNvPr id="126" name="그룹 152"/>
            <p:cNvGrpSpPr/>
            <p:nvPr/>
          </p:nvGrpSpPr>
          <p:grpSpPr>
            <a:xfrm>
              <a:off x="2843808" y="2060848"/>
              <a:ext cx="4308279" cy="2592288"/>
              <a:chOff x="2843808" y="2056451"/>
              <a:chExt cx="4308279" cy="2592288"/>
            </a:xfrm>
          </p:grpSpPr>
          <p:grpSp>
            <p:nvGrpSpPr>
              <p:cNvPr id="130" name="그룹 207"/>
              <p:cNvGrpSpPr/>
              <p:nvPr/>
            </p:nvGrpSpPr>
            <p:grpSpPr>
              <a:xfrm>
                <a:off x="2843808" y="2056451"/>
                <a:ext cx="4308279" cy="2592288"/>
                <a:chOff x="2843808" y="2056451"/>
                <a:chExt cx="4308279" cy="2592288"/>
              </a:xfrm>
            </p:grpSpPr>
            <p:sp>
              <p:nvSpPr>
                <p:cNvPr id="132" name="오른쪽 화살표 131"/>
                <p:cNvSpPr/>
                <p:nvPr/>
              </p:nvSpPr>
              <p:spPr>
                <a:xfrm flipH="1">
                  <a:off x="2952216" y="3032976"/>
                  <a:ext cx="2520000" cy="180000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33" name="그룹 206"/>
                <p:cNvGrpSpPr/>
                <p:nvPr/>
              </p:nvGrpSpPr>
              <p:grpSpPr>
                <a:xfrm>
                  <a:off x="2843808" y="2056451"/>
                  <a:ext cx="4308279" cy="2592288"/>
                  <a:chOff x="2856009" y="2056451"/>
                  <a:chExt cx="4308279" cy="2592288"/>
                </a:xfrm>
              </p:grpSpPr>
              <p:grpSp>
                <p:nvGrpSpPr>
                  <p:cNvPr id="134" name="그룹 183"/>
                  <p:cNvGrpSpPr/>
                  <p:nvPr/>
                </p:nvGrpSpPr>
                <p:grpSpPr>
                  <a:xfrm>
                    <a:off x="2856009" y="2056451"/>
                    <a:ext cx="3545687" cy="1459305"/>
                    <a:chOff x="2727556" y="2187911"/>
                    <a:chExt cx="3545687" cy="1459305"/>
                  </a:xfrm>
                  <a:solidFill>
                    <a:srgbClr val="FF0000"/>
                  </a:solidFill>
                </p:grpSpPr>
                <p:sp>
                  <p:nvSpPr>
                    <p:cNvPr id="139" name="타원 138"/>
                    <p:cNvSpPr/>
                    <p:nvPr/>
                  </p:nvSpPr>
                  <p:spPr>
                    <a:xfrm>
                      <a:off x="5481155" y="3048574"/>
                      <a:ext cx="792088" cy="598642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40" name="오른쪽 화살표 139"/>
                    <p:cNvSpPr/>
                    <p:nvPr/>
                  </p:nvSpPr>
                  <p:spPr>
                    <a:xfrm rot="16200000">
                      <a:off x="2439556" y="2708888"/>
                      <a:ext cx="756000" cy="180000"/>
                    </a:xfrm>
                    <a:prstGeom prst="rightArrow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41" name="오른쪽 화살표 140"/>
                    <p:cNvSpPr/>
                    <p:nvPr/>
                  </p:nvSpPr>
                  <p:spPr>
                    <a:xfrm>
                      <a:off x="2777351" y="2187911"/>
                      <a:ext cx="3456000" cy="180000"/>
                    </a:xfrm>
                    <a:prstGeom prst="rightArrow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35" name="타원 134"/>
                  <p:cNvSpPr/>
                  <p:nvPr/>
                </p:nvSpPr>
                <p:spPr>
                  <a:xfrm>
                    <a:off x="6312393" y="4288699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b="1" dirty="0" smtClean="0">
                        <a:solidFill>
                          <a:srgbClr val="FFFF00"/>
                        </a:solidFill>
                      </a:rPr>
                      <a:t>3</a:t>
                    </a:r>
                    <a:endParaRPr lang="ko-KR" altLang="en-US" b="1" dirty="0">
                      <a:solidFill>
                        <a:srgbClr val="FFFF00"/>
                      </a:solidFill>
                    </a:endParaRPr>
                  </a:p>
                </p:txBody>
              </p:sp>
              <p:grpSp>
                <p:nvGrpSpPr>
                  <p:cNvPr id="136" name="그룹 180"/>
                  <p:cNvGrpSpPr/>
                  <p:nvPr/>
                </p:nvGrpSpPr>
                <p:grpSpPr>
                  <a:xfrm>
                    <a:off x="6372200" y="2227268"/>
                    <a:ext cx="792088" cy="1317162"/>
                    <a:chOff x="6513311" y="2483167"/>
                    <a:chExt cx="792088" cy="1317162"/>
                  </a:xfrm>
                  <a:solidFill>
                    <a:srgbClr val="FF0000"/>
                  </a:solidFill>
                </p:grpSpPr>
                <p:sp>
                  <p:nvSpPr>
                    <p:cNvPr id="137" name="오른쪽 화살표 136"/>
                    <p:cNvSpPr/>
                    <p:nvPr/>
                  </p:nvSpPr>
                  <p:spPr>
                    <a:xfrm rot="4053010">
                      <a:off x="6303218" y="2735167"/>
                      <a:ext cx="684000" cy="180000"/>
                    </a:xfrm>
                    <a:prstGeom prst="rightArrow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38" name="타원 137"/>
                    <p:cNvSpPr/>
                    <p:nvPr/>
                  </p:nvSpPr>
                  <p:spPr>
                    <a:xfrm>
                      <a:off x="6513311" y="3152257"/>
                      <a:ext cx="792088" cy="648072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31" name="굽은 화살표 130"/>
              <p:cNvSpPr/>
              <p:nvPr/>
            </p:nvSpPr>
            <p:spPr>
              <a:xfrm rot="5400000">
                <a:off x="5720403" y="2423491"/>
                <a:ext cx="324000" cy="460566"/>
              </a:xfrm>
              <a:prstGeom prst="bentArrow">
                <a:avLst>
                  <a:gd name="adj1" fmla="val 20933"/>
                  <a:gd name="adj2" fmla="val 20776"/>
                  <a:gd name="adj3" fmla="val 17491"/>
                  <a:gd name="adj4" fmla="val 4375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" name="굽은 화살표 126"/>
            <p:cNvSpPr/>
            <p:nvPr/>
          </p:nvSpPr>
          <p:spPr>
            <a:xfrm rot="10800000">
              <a:off x="6516213" y="3573016"/>
              <a:ext cx="576067" cy="432048"/>
            </a:xfrm>
            <a:prstGeom prst="bentArrow">
              <a:avLst>
                <a:gd name="adj1" fmla="val 17867"/>
                <a:gd name="adj2" fmla="val 21434"/>
                <a:gd name="adj3" fmla="val 25000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오른쪽 화살표 127"/>
            <p:cNvSpPr/>
            <p:nvPr/>
          </p:nvSpPr>
          <p:spPr>
            <a:xfrm rot="6120000">
              <a:off x="6336217" y="3996804"/>
              <a:ext cx="360000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굽은 화살표 128"/>
            <p:cNvSpPr/>
            <p:nvPr/>
          </p:nvSpPr>
          <p:spPr>
            <a:xfrm rot="8806727">
              <a:off x="6424172" y="3640704"/>
              <a:ext cx="1039071" cy="770453"/>
            </a:xfrm>
            <a:prstGeom prst="bentArrow">
              <a:avLst>
                <a:gd name="adj1" fmla="val 9832"/>
                <a:gd name="adj2" fmla="val 12566"/>
                <a:gd name="adj3" fmla="val 13735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2" name="직사각형 152"/>
          <p:cNvSpPr/>
          <p:nvPr/>
        </p:nvSpPr>
        <p:spPr>
          <a:xfrm>
            <a:off x="7078492" y="4436381"/>
            <a:ext cx="1304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/>
              <a:t>High energy </a:t>
            </a:r>
          </a:p>
          <a:p>
            <a:pPr algn="ctr"/>
            <a:r>
              <a:rPr lang="en-US" altLang="ko-KR" sz="1400" b="1" dirty="0" smtClean="0"/>
              <a:t>experiments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</a:rPr>
              <a:t>RI</a:t>
            </a:r>
            <a:r>
              <a:rPr lang="en-US" altLang="ko-KR" sz="3200" dirty="0" smtClean="0"/>
              <a:t> from </a:t>
            </a:r>
            <a:r>
              <a:rPr lang="en-US" altLang="ko-KR" sz="3200" dirty="0" smtClean="0">
                <a:solidFill>
                  <a:srgbClr val="F96F07"/>
                </a:solidFill>
              </a:rPr>
              <a:t>IFF</a:t>
            </a:r>
            <a:r>
              <a:rPr lang="en-US" altLang="ko-KR" sz="3200" dirty="0" smtClean="0"/>
              <a:t> by High-Power SC LINAC</a:t>
            </a:r>
            <a:br>
              <a:rPr lang="en-US" altLang="ko-KR" sz="3200" dirty="0" smtClean="0"/>
            </a:br>
            <a:r>
              <a:rPr lang="en-US" altLang="ko-KR" sz="3200" dirty="0" smtClean="0"/>
              <a:t>and High-Intensity Stable HI beams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pSp>
        <p:nvGrpSpPr>
          <p:cNvPr id="7" name="그룹 108"/>
          <p:cNvGrpSpPr/>
          <p:nvPr/>
        </p:nvGrpSpPr>
        <p:grpSpPr>
          <a:xfrm>
            <a:off x="107504" y="4858758"/>
            <a:ext cx="2544788" cy="1422098"/>
            <a:chOff x="-1448" y="123192"/>
            <a:chExt cx="2815079" cy="1584176"/>
          </a:xfrm>
        </p:grpSpPr>
        <p:sp>
          <p:nvSpPr>
            <p:cNvPr id="8" name="직사각형 7"/>
            <p:cNvSpPr/>
            <p:nvPr/>
          </p:nvSpPr>
          <p:spPr>
            <a:xfrm>
              <a:off x="107504" y="216348"/>
              <a:ext cx="432048" cy="14401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11560" y="216348"/>
              <a:ext cx="432048" cy="144016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5" y="144340"/>
              <a:ext cx="742140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LINAC</a:t>
              </a:r>
              <a:endParaRPr lang="ko-KR" altLang="en-US" sz="12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7504" y="1268760"/>
              <a:ext cx="360040" cy="28803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rgbClr val="A5A5A5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1279793"/>
              <a:ext cx="1875797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Experimental Hall </a:t>
              </a:r>
              <a:endParaRPr lang="ko-KR" altLang="en-US" sz="12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07504" y="908720"/>
              <a:ext cx="360040" cy="28803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107504" y="548680"/>
              <a:ext cx="32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2050" y="415697"/>
              <a:ext cx="2271581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Beam line [for acceleration]</a:t>
              </a:r>
              <a:endParaRPr lang="ko-KR" altLang="en-US" sz="1200" dirty="0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107504" y="764704"/>
              <a:ext cx="3240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2050" y="631721"/>
              <a:ext cx="2271581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Beam line [for experiment]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919753"/>
              <a:ext cx="1477516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Target building</a:t>
              </a:r>
              <a:endParaRPr lang="ko-KR" altLang="en-US" sz="12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-1448" y="123192"/>
              <a:ext cx="2815079" cy="158417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03"/>
          <p:cNvGrpSpPr/>
          <p:nvPr/>
        </p:nvGrpSpPr>
        <p:grpSpPr>
          <a:xfrm>
            <a:off x="362878" y="1052735"/>
            <a:ext cx="8146342" cy="4487195"/>
            <a:chOff x="-48554" y="1095358"/>
            <a:chExt cx="9011594" cy="4998604"/>
          </a:xfrm>
        </p:grpSpPr>
        <p:sp>
          <p:nvSpPr>
            <p:cNvPr id="21" name="직사각형 20"/>
            <p:cNvSpPr/>
            <p:nvPr/>
          </p:nvSpPr>
          <p:spPr>
            <a:xfrm>
              <a:off x="682120" y="1845490"/>
              <a:ext cx="1728192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78064" y="1701474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78064" y="2061514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57"/>
            <p:cNvCxnSpPr>
              <a:stCxn id="22" idx="2"/>
              <a:endCxn id="21" idx="1"/>
            </p:cNvCxnSpPr>
            <p:nvPr/>
          </p:nvCxnSpPr>
          <p:spPr>
            <a:xfrm rot="16200000" flipH="1">
              <a:off x="412090" y="1683472"/>
              <a:ext cx="108012" cy="432048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4"/>
            <p:cNvCxnSpPr>
              <a:stCxn id="23" idx="0"/>
              <a:endCxn id="21" idx="1"/>
            </p:cNvCxnSpPr>
            <p:nvPr/>
          </p:nvCxnSpPr>
          <p:spPr>
            <a:xfrm rot="5400000" flipH="1" flipV="1">
              <a:off x="412090" y="1791484"/>
              <a:ext cx="108012" cy="432048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꺾인 연결선 25"/>
            <p:cNvCxnSpPr>
              <a:endCxn id="82" idx="1"/>
            </p:cNvCxnSpPr>
            <p:nvPr/>
          </p:nvCxnSpPr>
          <p:spPr>
            <a:xfrm>
              <a:off x="3058384" y="1953502"/>
              <a:ext cx="72008" cy="15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4030492" y="3379374"/>
              <a:ext cx="360040" cy="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5400000">
              <a:off x="4750572" y="3379374"/>
              <a:ext cx="36004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7055336" y="1845490"/>
              <a:ext cx="1907704" cy="216024"/>
            </a:xfrm>
            <a:prstGeom prst="rect">
              <a:avLst/>
            </a:prstGeom>
            <a:solidFill>
              <a:srgbClr val="CDCE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/>
            <p:cNvCxnSpPr>
              <a:stCxn id="82" idx="3"/>
              <a:endCxn id="29" idx="1"/>
            </p:cNvCxnSpPr>
            <p:nvPr/>
          </p:nvCxnSpPr>
          <p:spPr>
            <a:xfrm>
              <a:off x="6514768" y="1953502"/>
              <a:ext cx="54056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 30"/>
            <p:cNvSpPr/>
            <p:nvPr/>
          </p:nvSpPr>
          <p:spPr>
            <a:xfrm>
              <a:off x="7090831" y="3069627"/>
              <a:ext cx="1008113" cy="1013842"/>
            </a:xfrm>
            <a:custGeom>
              <a:avLst/>
              <a:gdLst>
                <a:gd name="connsiteX0" fmla="*/ 0 w 1400175"/>
                <a:gd name="connsiteY0" fmla="*/ 0 h 885825"/>
                <a:gd name="connsiteX1" fmla="*/ 228600 w 1400175"/>
                <a:gd name="connsiteY1" fmla="*/ 242888 h 885825"/>
                <a:gd name="connsiteX2" fmla="*/ 1185863 w 1400175"/>
                <a:gd name="connsiteY2" fmla="*/ 657225 h 885825"/>
                <a:gd name="connsiteX3" fmla="*/ 1400175 w 14001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175" h="885825">
                  <a:moveTo>
                    <a:pt x="0" y="0"/>
                  </a:moveTo>
                  <a:cubicBezTo>
                    <a:pt x="15478" y="66675"/>
                    <a:pt x="30956" y="133351"/>
                    <a:pt x="228600" y="242888"/>
                  </a:cubicBezTo>
                  <a:cubicBezTo>
                    <a:pt x="426244" y="352426"/>
                    <a:pt x="990601" y="550069"/>
                    <a:pt x="1185863" y="657225"/>
                  </a:cubicBezTo>
                  <a:cubicBezTo>
                    <a:pt x="1381125" y="764381"/>
                    <a:pt x="1390650" y="825103"/>
                    <a:pt x="1400175" y="885825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770352" y="3069626"/>
              <a:ext cx="1368152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29352" y="1095358"/>
              <a:ext cx="1397119" cy="41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IFF LINAC</a:t>
              </a:r>
              <a:endParaRPr lang="ko-KR" alt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6417" y="2700294"/>
              <a:ext cx="1601044" cy="41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ISOL LINAC</a:t>
              </a:r>
              <a:endParaRPr lang="ko-KR" alt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15092" y="1556792"/>
              <a:ext cx="983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Future plan</a:t>
              </a:r>
              <a:endParaRPr lang="ko-KR" alt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05319" y="1095359"/>
              <a:ext cx="1513468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200 MeV/u (U)</a:t>
              </a:r>
              <a:endParaRPr lang="ko-KR" altLang="en-US" sz="1200" b="1" dirty="0"/>
            </a:p>
          </p:txBody>
        </p:sp>
        <p:cxnSp>
          <p:nvCxnSpPr>
            <p:cNvPr id="38" name="꺾인 연결선 37"/>
            <p:cNvCxnSpPr>
              <a:stCxn id="32" idx="1"/>
            </p:cNvCxnSpPr>
            <p:nvPr/>
          </p:nvCxnSpPr>
          <p:spPr>
            <a:xfrm rot="10800000">
              <a:off x="2770352" y="1953502"/>
              <a:ext cx="1588" cy="1224136"/>
            </a:xfrm>
            <a:prstGeom prst="bentConnector3">
              <a:avLst>
                <a:gd name="adj1" fmla="val 7096035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410312" y="1953502"/>
              <a:ext cx="36004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32" idx="3"/>
              <a:endCxn id="41" idx="3"/>
            </p:cNvCxnSpPr>
            <p:nvPr/>
          </p:nvCxnSpPr>
          <p:spPr>
            <a:xfrm>
              <a:off x="4138504" y="3177638"/>
              <a:ext cx="11521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5002600" y="3069626"/>
              <a:ext cx="288032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8344" y="2061514"/>
              <a:ext cx="6431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Stripper</a:t>
              </a:r>
              <a:endParaRPr lang="ko-KR" altLang="en-US" sz="100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94088" y="1845490"/>
              <a:ext cx="216024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8554" y="1382579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 ECR IS</a:t>
              </a:r>
              <a:endParaRPr lang="ko-KR" altLang="en-US" sz="1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1815" y="2093515"/>
              <a:ext cx="817829" cy="445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Cyclotron</a:t>
              </a:r>
            </a:p>
            <a:p>
              <a:r>
                <a:rPr lang="en-US" altLang="ko-KR" sz="1000" dirty="0" smtClean="0"/>
                <a:t>K~100</a:t>
              </a:r>
            </a:p>
          </p:txBody>
        </p:sp>
        <p:sp>
          <p:nvSpPr>
            <p:cNvPr id="46" name="타원 45"/>
            <p:cNvSpPr/>
            <p:nvPr/>
          </p:nvSpPr>
          <p:spPr>
            <a:xfrm>
              <a:off x="3850472" y="2559098"/>
              <a:ext cx="144016" cy="144016"/>
            </a:xfrm>
            <a:prstGeom prst="ellipse">
              <a:avLst/>
            </a:prstGeom>
            <a:solidFill>
              <a:srgbClr val="EBF1DE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282520" y="3069626"/>
              <a:ext cx="576064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2403615" y="1948157"/>
              <a:ext cx="162719" cy="1643062"/>
            </a:xfrm>
            <a:custGeom>
              <a:avLst/>
              <a:gdLst>
                <a:gd name="connsiteX0" fmla="*/ 0 w 162719"/>
                <a:gd name="connsiteY0" fmla="*/ 0 h 1643062"/>
                <a:gd name="connsiteX1" fmla="*/ 85725 w 162719"/>
                <a:gd name="connsiteY1" fmla="*/ 33337 h 1643062"/>
                <a:gd name="connsiteX2" fmla="*/ 123825 w 162719"/>
                <a:gd name="connsiteY2" fmla="*/ 52387 h 1643062"/>
                <a:gd name="connsiteX3" fmla="*/ 147637 w 162719"/>
                <a:gd name="connsiteY3" fmla="*/ 85725 h 1643062"/>
                <a:gd name="connsiteX4" fmla="*/ 157162 w 162719"/>
                <a:gd name="connsiteY4" fmla="*/ 119062 h 1643062"/>
                <a:gd name="connsiteX5" fmla="*/ 161925 w 162719"/>
                <a:gd name="connsiteY5" fmla="*/ 152400 h 1643062"/>
                <a:gd name="connsiteX6" fmla="*/ 161925 w 162719"/>
                <a:gd name="connsiteY6" fmla="*/ 214312 h 1643062"/>
                <a:gd name="connsiteX7" fmla="*/ 161925 w 162719"/>
                <a:gd name="connsiteY7" fmla="*/ 314325 h 1643062"/>
                <a:gd name="connsiteX8" fmla="*/ 161925 w 162719"/>
                <a:gd name="connsiteY8" fmla="*/ 419100 h 1643062"/>
                <a:gd name="connsiteX9" fmla="*/ 161925 w 162719"/>
                <a:gd name="connsiteY9" fmla="*/ 1643062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19" h="1643062">
                  <a:moveTo>
                    <a:pt x="0" y="0"/>
                  </a:moveTo>
                  <a:cubicBezTo>
                    <a:pt x="28575" y="11112"/>
                    <a:pt x="65088" y="24606"/>
                    <a:pt x="85725" y="33337"/>
                  </a:cubicBezTo>
                  <a:cubicBezTo>
                    <a:pt x="106362" y="42068"/>
                    <a:pt x="113506" y="43656"/>
                    <a:pt x="123825" y="52387"/>
                  </a:cubicBezTo>
                  <a:cubicBezTo>
                    <a:pt x="134144" y="61118"/>
                    <a:pt x="142081" y="74613"/>
                    <a:pt x="147637" y="85725"/>
                  </a:cubicBezTo>
                  <a:cubicBezTo>
                    <a:pt x="153193" y="96838"/>
                    <a:pt x="154781" y="107950"/>
                    <a:pt x="157162" y="119062"/>
                  </a:cubicBezTo>
                  <a:cubicBezTo>
                    <a:pt x="159543" y="130174"/>
                    <a:pt x="161131" y="136525"/>
                    <a:pt x="161925" y="152400"/>
                  </a:cubicBezTo>
                  <a:cubicBezTo>
                    <a:pt x="162719" y="168275"/>
                    <a:pt x="161925" y="214312"/>
                    <a:pt x="161925" y="214312"/>
                  </a:cubicBezTo>
                  <a:lnTo>
                    <a:pt x="161925" y="314325"/>
                  </a:lnTo>
                  <a:lnTo>
                    <a:pt x="161925" y="419100"/>
                  </a:lnTo>
                  <a:lnTo>
                    <a:pt x="161925" y="1643062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2636183" y="3176882"/>
              <a:ext cx="124619" cy="433387"/>
            </a:xfrm>
            <a:custGeom>
              <a:avLst/>
              <a:gdLst>
                <a:gd name="connsiteX0" fmla="*/ 124619 w 124619"/>
                <a:gd name="connsiteY0" fmla="*/ 0 h 433387"/>
                <a:gd name="connsiteX1" fmla="*/ 48419 w 124619"/>
                <a:gd name="connsiteY1" fmla="*/ 33337 h 433387"/>
                <a:gd name="connsiteX2" fmla="*/ 15082 w 124619"/>
                <a:gd name="connsiteY2" fmla="*/ 61912 h 433387"/>
                <a:gd name="connsiteX3" fmla="*/ 5557 w 124619"/>
                <a:gd name="connsiteY3" fmla="*/ 104775 h 433387"/>
                <a:gd name="connsiteX4" fmla="*/ 794 w 124619"/>
                <a:gd name="connsiteY4" fmla="*/ 157162 h 433387"/>
                <a:gd name="connsiteX5" fmla="*/ 794 w 124619"/>
                <a:gd name="connsiteY5" fmla="*/ 228600 h 433387"/>
                <a:gd name="connsiteX6" fmla="*/ 794 w 124619"/>
                <a:gd name="connsiteY6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619" h="433387">
                  <a:moveTo>
                    <a:pt x="124619" y="0"/>
                  </a:moveTo>
                  <a:cubicBezTo>
                    <a:pt x="95647" y="11509"/>
                    <a:pt x="66675" y="23018"/>
                    <a:pt x="48419" y="33337"/>
                  </a:cubicBezTo>
                  <a:cubicBezTo>
                    <a:pt x="30163" y="43656"/>
                    <a:pt x="22226" y="50006"/>
                    <a:pt x="15082" y="61912"/>
                  </a:cubicBezTo>
                  <a:cubicBezTo>
                    <a:pt x="7938" y="73818"/>
                    <a:pt x="7938" y="88900"/>
                    <a:pt x="5557" y="104775"/>
                  </a:cubicBezTo>
                  <a:cubicBezTo>
                    <a:pt x="3176" y="120650"/>
                    <a:pt x="1588" y="136525"/>
                    <a:pt x="794" y="157162"/>
                  </a:cubicBezTo>
                  <a:cubicBezTo>
                    <a:pt x="0" y="177799"/>
                    <a:pt x="794" y="228600"/>
                    <a:pt x="794" y="228600"/>
                  </a:cubicBezTo>
                  <a:lnTo>
                    <a:pt x="794" y="433387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194288" y="3573682"/>
              <a:ext cx="1368152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103"/>
            <p:cNvGrpSpPr/>
            <p:nvPr/>
          </p:nvGrpSpPr>
          <p:grpSpPr>
            <a:xfrm flipH="1" flipV="1">
              <a:off x="7018823" y="3191889"/>
              <a:ext cx="1872208" cy="1463196"/>
              <a:chOff x="538984" y="1556792"/>
              <a:chExt cx="8065464" cy="4752528"/>
            </a:xfrm>
          </p:grpSpPr>
          <p:pic>
            <p:nvPicPr>
              <p:cNvPr id="87" name="Picture 15" descr="D:\중이온개념설계-10\임병직\3D Beam Line-Model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1762" y="1563932"/>
                <a:ext cx="8062686" cy="47453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2987824" y="1556792"/>
                <a:ext cx="2304256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1907704" y="2492896"/>
                <a:ext cx="2016224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1591096" y="227687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2267744" y="3933056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538984" y="335699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7306856" y="4437778"/>
              <a:ext cx="1656184" cy="165618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bliqueTop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꺾인 연결선 132"/>
            <p:cNvCxnSpPr>
              <a:stCxn id="41" idx="3"/>
              <a:endCxn id="79" idx="2"/>
            </p:cNvCxnSpPr>
            <p:nvPr/>
          </p:nvCxnSpPr>
          <p:spPr>
            <a:xfrm>
              <a:off x="5290632" y="3177638"/>
              <a:ext cx="792088" cy="108012"/>
            </a:xfrm>
            <a:prstGeom prst="bentConnector4">
              <a:avLst>
                <a:gd name="adj1" fmla="val 22727"/>
                <a:gd name="adj2" fmla="val 311643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rot="5400000" flipH="1" flipV="1">
              <a:off x="5391784" y="3587970"/>
              <a:ext cx="14401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5406072" y="3645690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85855" y="3726934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Fragment </a:t>
              </a:r>
            </a:p>
            <a:p>
              <a:r>
                <a:rPr lang="en-US" altLang="ko-KR" sz="1000" dirty="0" smtClean="0"/>
                <a:t>Separator</a:t>
              </a:r>
              <a:endParaRPr lang="ko-KR" altLang="en-US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97988" y="3600522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Charge</a:t>
              </a:r>
            </a:p>
            <a:p>
              <a:r>
                <a:rPr lang="en-US" altLang="ko-KR" sz="1000" dirty="0" smtClean="0"/>
                <a:t>Breeder</a:t>
              </a:r>
              <a:endParaRPr lang="ko-KR" altLang="en-US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79794" y="158559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 </a:t>
              </a:r>
              <a:endParaRPr lang="ko-KR" altLang="en-US" sz="1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7408" y="1599269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RFQ</a:t>
              </a:r>
              <a:endParaRPr lang="ko-KR" alt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33908" y="3242218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RFQ</a:t>
              </a:r>
              <a:endParaRPr lang="ko-KR" alt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59632" y="158559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 </a:t>
              </a:r>
              <a:endParaRPr lang="ko-KR" altLang="en-US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29392" y="324221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</a:t>
              </a:r>
              <a:endParaRPr lang="ko-KR" altLang="en-US" sz="1000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634448" y="3573682"/>
              <a:ext cx="936104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642560" y="3573682"/>
              <a:ext cx="648072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10886" y="3861714"/>
              <a:ext cx="2537611" cy="34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Low energy experiments</a:t>
              </a:r>
              <a:endParaRPr lang="ko-KR" altLang="en-US" sz="1400" b="1" dirty="0"/>
            </a:p>
          </p:txBody>
        </p:sp>
        <p:sp>
          <p:nvSpPr>
            <p:cNvPr id="66" name="타원 65"/>
            <p:cNvSpPr/>
            <p:nvPr/>
          </p:nvSpPr>
          <p:spPr>
            <a:xfrm>
              <a:off x="7882920" y="3401090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7882920" y="3617114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7508592" y="3314226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7306856" y="3458810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5765544" y="3530250"/>
              <a:ext cx="151216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rot="5400000">
              <a:off x="5758684" y="3825710"/>
              <a:ext cx="64807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>
              <a:off x="2771800" y="1844217"/>
              <a:ext cx="288032" cy="216024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580112" y="3402565"/>
              <a:ext cx="360040" cy="216024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6356909" y="1916832"/>
              <a:ext cx="651053" cy="768096"/>
            </a:xfrm>
            <a:custGeom>
              <a:avLst/>
              <a:gdLst>
                <a:gd name="connsiteX0" fmla="*/ 0 w 651053"/>
                <a:gd name="connsiteY0" fmla="*/ 0 h 768096"/>
                <a:gd name="connsiteX1" fmla="*/ 453542 w 651053"/>
                <a:gd name="connsiteY1" fmla="*/ 204825 h 768096"/>
                <a:gd name="connsiteX2" fmla="*/ 651053 w 651053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053" h="768096">
                  <a:moveTo>
                    <a:pt x="0" y="0"/>
                  </a:moveTo>
                  <a:cubicBezTo>
                    <a:pt x="172516" y="38404"/>
                    <a:pt x="345033" y="76809"/>
                    <a:pt x="453542" y="204825"/>
                  </a:cubicBezTo>
                  <a:cubicBezTo>
                    <a:pt x="562051" y="332841"/>
                    <a:pt x="618135" y="654710"/>
                    <a:pt x="651053" y="768096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6305596" y="1976533"/>
              <a:ext cx="354636" cy="732387"/>
            </a:xfrm>
            <a:custGeom>
              <a:avLst/>
              <a:gdLst>
                <a:gd name="connsiteX0" fmla="*/ 143010 w 354636"/>
                <a:gd name="connsiteY0" fmla="*/ 0 h 732387"/>
                <a:gd name="connsiteX1" fmla="*/ 307689 w 354636"/>
                <a:gd name="connsiteY1" fmla="*/ 39003 h 732387"/>
                <a:gd name="connsiteX2" fmla="*/ 303355 w 354636"/>
                <a:gd name="connsiteY2" fmla="*/ 234017 h 732387"/>
                <a:gd name="connsiteX3" fmla="*/ 0 w 354636"/>
                <a:gd name="connsiteY3" fmla="*/ 732387 h 7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36" h="732387">
                  <a:moveTo>
                    <a:pt x="143010" y="0"/>
                  </a:moveTo>
                  <a:cubicBezTo>
                    <a:pt x="211987" y="0"/>
                    <a:pt x="280965" y="0"/>
                    <a:pt x="307689" y="39003"/>
                  </a:cubicBezTo>
                  <a:cubicBezTo>
                    <a:pt x="334413" y="78006"/>
                    <a:pt x="354636" y="118453"/>
                    <a:pt x="303355" y="234017"/>
                  </a:cubicBezTo>
                  <a:cubicBezTo>
                    <a:pt x="252074" y="349581"/>
                    <a:pt x="50559" y="650048"/>
                    <a:pt x="0" y="732387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5689140" y="2334812"/>
              <a:ext cx="482716" cy="811650"/>
            </a:xfrm>
            <a:custGeom>
              <a:avLst/>
              <a:gdLst>
                <a:gd name="connsiteX0" fmla="*/ 463407 w 482716"/>
                <a:gd name="connsiteY0" fmla="*/ 811650 h 811650"/>
                <a:gd name="connsiteX1" fmla="*/ 405481 w 482716"/>
                <a:gd name="connsiteY1" fmla="*/ 133091 h 811650"/>
                <a:gd name="connsiteX2" fmla="*/ 0 w 482716"/>
                <a:gd name="connsiteY2" fmla="*/ 13102 h 81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2716" h="811650">
                  <a:moveTo>
                    <a:pt x="463407" y="811650"/>
                  </a:moveTo>
                  <a:cubicBezTo>
                    <a:pt x="473061" y="538916"/>
                    <a:pt x="482716" y="266182"/>
                    <a:pt x="405481" y="133091"/>
                  </a:cubicBezTo>
                  <a:cubicBezTo>
                    <a:pt x="328247" y="0"/>
                    <a:pt x="164123" y="6551"/>
                    <a:pt x="0" y="13102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616360" y="3356992"/>
              <a:ext cx="718453" cy="820447"/>
            </a:xfrm>
            <a:custGeom>
              <a:avLst/>
              <a:gdLst>
                <a:gd name="connsiteX0" fmla="*/ 0 w 738835"/>
                <a:gd name="connsiteY0" fmla="*/ 892455 h 892455"/>
                <a:gd name="connsiteX1" fmla="*/ 117043 w 738835"/>
                <a:gd name="connsiteY1" fmla="*/ 534010 h 892455"/>
                <a:gd name="connsiteX2" fmla="*/ 534010 w 738835"/>
                <a:gd name="connsiteY2" fmla="*/ 460858 h 892455"/>
                <a:gd name="connsiteX3" fmla="*/ 738835 w 738835"/>
                <a:gd name="connsiteY3" fmla="*/ 0 h 8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35" h="892455">
                  <a:moveTo>
                    <a:pt x="0" y="892455"/>
                  </a:moveTo>
                  <a:cubicBezTo>
                    <a:pt x="14020" y="749199"/>
                    <a:pt x="28041" y="605943"/>
                    <a:pt x="117043" y="534010"/>
                  </a:cubicBezTo>
                  <a:cubicBezTo>
                    <a:pt x="206045" y="462077"/>
                    <a:pt x="430378" y="549860"/>
                    <a:pt x="534010" y="460858"/>
                  </a:cubicBezTo>
                  <a:cubicBezTo>
                    <a:pt x="637642" y="371856"/>
                    <a:pt x="688238" y="185928"/>
                    <a:pt x="738835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6839712" y="3573016"/>
              <a:ext cx="925373" cy="672998"/>
            </a:xfrm>
            <a:custGeom>
              <a:avLst/>
              <a:gdLst>
                <a:gd name="connsiteX0" fmla="*/ 0 w 925373"/>
                <a:gd name="connsiteY0" fmla="*/ 672998 h 672998"/>
                <a:gd name="connsiteX1" fmla="*/ 775411 w 925373"/>
                <a:gd name="connsiteY1" fmla="*/ 468173 h 672998"/>
                <a:gd name="connsiteX2" fmla="*/ 899770 w 925373"/>
                <a:gd name="connsiteY2" fmla="*/ 0 h 6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373" h="672998">
                  <a:moveTo>
                    <a:pt x="0" y="672998"/>
                  </a:moveTo>
                  <a:cubicBezTo>
                    <a:pt x="312724" y="626668"/>
                    <a:pt x="625449" y="580339"/>
                    <a:pt x="775411" y="468173"/>
                  </a:cubicBezTo>
                  <a:cubicBezTo>
                    <a:pt x="925373" y="356007"/>
                    <a:pt x="899770" y="99974"/>
                    <a:pt x="899770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650672" y="2637578"/>
              <a:ext cx="864096" cy="64807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ISOL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6533240" y="2637578"/>
              <a:ext cx="1080120" cy="64807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In-flight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7810912" y="2204864"/>
              <a:ext cx="1152128" cy="72008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altLang="ko-KR" sz="1200" b="1" dirty="0" smtClean="0">
                  <a:solidFill>
                    <a:schemeClr val="tx1"/>
                  </a:solidFill>
                </a:rPr>
                <a:t>μ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, Medical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research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130392" y="1845490"/>
              <a:ext cx="3384376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866696" y="4077738"/>
              <a:ext cx="1152128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Atom trap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experiment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타원 83"/>
            <p:cNvSpPr/>
            <p:nvPr/>
          </p:nvSpPr>
          <p:spPr>
            <a:xfrm>
              <a:off x="5506656" y="2205530"/>
              <a:ext cx="288032" cy="288032"/>
            </a:xfrm>
            <a:prstGeom prst="ellipse">
              <a:avLst/>
            </a:prstGeom>
            <a:solidFill>
              <a:srgbClr val="E0D2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180"/>
            <p:cNvSpPr txBox="1">
              <a:spLocks noChangeArrowheads="1"/>
            </p:cNvSpPr>
            <p:nvPr/>
          </p:nvSpPr>
          <p:spPr bwMode="auto">
            <a:xfrm>
              <a:off x="89711" y="2218366"/>
              <a:ext cx="571289" cy="43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47" tIns="40074" rIns="80147" bIns="40074">
              <a:spAutoFit/>
            </a:bodyPr>
            <a:lstStyle/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H</a:t>
              </a:r>
              <a:r>
                <a:rPr lang="en-US" altLang="ko-KR" sz="1000" b="1" baseline="-25000" dirty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+</a:t>
              </a:r>
            </a:p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D+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자유형 85"/>
            <p:cNvSpPr/>
            <p:nvPr/>
          </p:nvSpPr>
          <p:spPr>
            <a:xfrm>
              <a:off x="6588224" y="1944000"/>
              <a:ext cx="1224136" cy="548896"/>
            </a:xfrm>
            <a:custGeom>
              <a:avLst/>
              <a:gdLst>
                <a:gd name="connsiteX0" fmla="*/ 0 w 968992"/>
                <a:gd name="connsiteY0" fmla="*/ 0 h 518615"/>
                <a:gd name="connsiteX1" fmla="*/ 313899 w 968992"/>
                <a:gd name="connsiteY1" fmla="*/ 81887 h 518615"/>
                <a:gd name="connsiteX2" fmla="*/ 477672 w 968992"/>
                <a:gd name="connsiteY2" fmla="*/ 436728 h 518615"/>
                <a:gd name="connsiteX3" fmla="*/ 968992 w 968992"/>
                <a:gd name="connsiteY3" fmla="*/ 518615 h 518615"/>
                <a:gd name="connsiteX4" fmla="*/ 968992 w 968992"/>
                <a:gd name="connsiteY4" fmla="*/ 518615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92" h="518615">
                  <a:moveTo>
                    <a:pt x="0" y="0"/>
                  </a:moveTo>
                  <a:cubicBezTo>
                    <a:pt x="117143" y="4549"/>
                    <a:pt x="234287" y="9099"/>
                    <a:pt x="313899" y="81887"/>
                  </a:cubicBezTo>
                  <a:cubicBezTo>
                    <a:pt x="393511" y="154675"/>
                    <a:pt x="368490" y="363940"/>
                    <a:pt x="477672" y="436728"/>
                  </a:cubicBezTo>
                  <a:cubicBezTo>
                    <a:pt x="586854" y="509516"/>
                    <a:pt x="968992" y="518615"/>
                    <a:pt x="968992" y="518615"/>
                  </a:cubicBezTo>
                  <a:lnTo>
                    <a:pt x="968992" y="518615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내용 개체 틀 4"/>
          <p:cNvSpPr txBox="1">
            <a:spLocks/>
          </p:cNvSpPr>
          <p:nvPr/>
        </p:nvSpPr>
        <p:spPr>
          <a:xfrm>
            <a:off x="2739142" y="3861048"/>
            <a:ext cx="2160240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Astrophysics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Material science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Bio science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data</a:t>
            </a:r>
            <a:endParaRPr kumimoji="0" lang="en-US" altLang="ko-K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4" name="내용 개체 틀 4"/>
          <p:cNvSpPr txBox="1">
            <a:spLocks/>
          </p:cNvSpPr>
          <p:nvPr/>
        </p:nvSpPr>
        <p:spPr>
          <a:xfrm>
            <a:off x="5512298" y="4365104"/>
            <a:ext cx="1440000" cy="50405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Atomic / Nuclear physics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5" name="내용 개체 틀 4"/>
          <p:cNvSpPr txBox="1">
            <a:spLocks/>
          </p:cNvSpPr>
          <p:nvPr/>
        </p:nvSpPr>
        <p:spPr>
          <a:xfrm>
            <a:off x="7393334" y="2708920"/>
            <a:ext cx="1466488" cy="2880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Medical science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6" name="내용 개체 틀 4"/>
          <p:cNvSpPr txBox="1">
            <a:spLocks/>
          </p:cNvSpPr>
          <p:nvPr/>
        </p:nvSpPr>
        <p:spPr>
          <a:xfrm>
            <a:off x="7059622" y="5085184"/>
            <a:ext cx="1368152" cy="50405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Physics</a:t>
            </a:r>
          </a:p>
        </p:txBody>
      </p:sp>
      <p:sp>
        <p:nvSpPr>
          <p:cNvPr id="97" name="내용 개체 틀 4"/>
          <p:cNvSpPr txBox="1">
            <a:spLocks/>
          </p:cNvSpPr>
          <p:nvPr/>
        </p:nvSpPr>
        <p:spPr>
          <a:xfrm>
            <a:off x="7281976" y="1211832"/>
            <a:ext cx="1826528" cy="2880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Future extension area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98" name="그룹 174"/>
          <p:cNvGrpSpPr/>
          <p:nvPr/>
        </p:nvGrpSpPr>
        <p:grpSpPr>
          <a:xfrm>
            <a:off x="694857" y="1859572"/>
            <a:ext cx="2076943" cy="1641436"/>
            <a:chOff x="694857" y="2291620"/>
            <a:chExt cx="2076943" cy="1641436"/>
          </a:xfrm>
        </p:grpSpPr>
        <p:sp>
          <p:nvSpPr>
            <p:cNvPr id="99" name="굽은 화살표 98"/>
            <p:cNvSpPr/>
            <p:nvPr/>
          </p:nvSpPr>
          <p:spPr>
            <a:xfrm rot="5400000">
              <a:off x="941241" y="2045236"/>
              <a:ext cx="1584176" cy="2076943"/>
            </a:xfrm>
            <a:prstGeom prst="bentArrow">
              <a:avLst>
                <a:gd name="adj1" fmla="val 4238"/>
                <a:gd name="adj2" fmla="val 5298"/>
                <a:gd name="adj3" fmla="val 8475"/>
                <a:gd name="adj4" fmla="val 8498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타원 99"/>
            <p:cNvSpPr/>
            <p:nvPr/>
          </p:nvSpPr>
          <p:spPr>
            <a:xfrm>
              <a:off x="2195736" y="3573016"/>
              <a:ext cx="360040" cy="3600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FFFF00"/>
                  </a:solidFill>
                </a:rPr>
                <a:t>4</a:t>
              </a:r>
              <a:endParaRPr lang="ko-KR" alt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1" name="그룹 276"/>
          <p:cNvGrpSpPr/>
          <p:nvPr/>
        </p:nvGrpSpPr>
        <p:grpSpPr>
          <a:xfrm>
            <a:off x="683568" y="1700808"/>
            <a:ext cx="6779675" cy="2376264"/>
            <a:chOff x="683568" y="2204864"/>
            <a:chExt cx="6779675" cy="2376264"/>
          </a:xfrm>
        </p:grpSpPr>
        <p:grpSp>
          <p:nvGrpSpPr>
            <p:cNvPr id="102" name="그룹 173"/>
            <p:cNvGrpSpPr/>
            <p:nvPr/>
          </p:nvGrpSpPr>
          <p:grpSpPr>
            <a:xfrm>
              <a:off x="683568" y="2204864"/>
              <a:ext cx="6503298" cy="2376264"/>
              <a:chOff x="683568" y="2204864"/>
              <a:chExt cx="6503298" cy="2376264"/>
            </a:xfrm>
          </p:grpSpPr>
          <p:sp>
            <p:nvSpPr>
              <p:cNvPr id="106" name="타원 105"/>
              <p:cNvSpPr/>
              <p:nvPr/>
            </p:nvSpPr>
            <p:spPr>
              <a:xfrm>
                <a:off x="5292080" y="4221088"/>
                <a:ext cx="360040" cy="360040"/>
              </a:xfrm>
              <a:prstGeom prst="ellipse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rgbClr val="FFFF00"/>
                    </a:solidFill>
                  </a:rPr>
                  <a:t>5</a:t>
                </a:r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7" name="오른쪽 화살표 106"/>
              <p:cNvSpPr/>
              <p:nvPr/>
            </p:nvSpPr>
            <p:spPr>
              <a:xfrm>
                <a:off x="683568" y="2204864"/>
                <a:ext cx="5544616" cy="144016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오른쪽 화살표 107"/>
              <p:cNvSpPr/>
              <p:nvPr/>
            </p:nvSpPr>
            <p:spPr>
              <a:xfrm rot="3391317">
                <a:off x="6147530" y="2524778"/>
                <a:ext cx="756000" cy="144016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108"/>
              <p:cNvSpPr/>
              <p:nvPr/>
            </p:nvSpPr>
            <p:spPr>
              <a:xfrm>
                <a:off x="6394778" y="2902366"/>
                <a:ext cx="792088" cy="64807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굽은 화살표 109"/>
              <p:cNvSpPr/>
              <p:nvPr/>
            </p:nvSpPr>
            <p:spPr>
              <a:xfrm rot="10800000">
                <a:off x="5364087" y="3429001"/>
                <a:ext cx="1728192" cy="360040"/>
              </a:xfrm>
              <a:prstGeom prst="ben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오른쪽 화살표 110"/>
              <p:cNvSpPr/>
              <p:nvPr/>
            </p:nvSpPr>
            <p:spPr>
              <a:xfrm rot="5400000">
                <a:off x="4680032" y="3537032"/>
                <a:ext cx="360000" cy="144016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오른쪽 화살표 111"/>
              <p:cNvSpPr/>
              <p:nvPr/>
            </p:nvSpPr>
            <p:spPr>
              <a:xfrm rot="5400000">
                <a:off x="4031960" y="3536992"/>
                <a:ext cx="360000" cy="144016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오른쪽 화살표 112"/>
              <p:cNvSpPr/>
              <p:nvPr/>
            </p:nvSpPr>
            <p:spPr>
              <a:xfrm rot="5400000">
                <a:off x="2663808" y="3536992"/>
                <a:ext cx="360000" cy="144016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굽은 화살표 113"/>
              <p:cNvSpPr/>
              <p:nvPr/>
            </p:nvSpPr>
            <p:spPr>
              <a:xfrm rot="10800000" flipV="1">
                <a:off x="2843808" y="3323124"/>
                <a:ext cx="2592288" cy="360040"/>
              </a:xfrm>
              <a:prstGeom prst="ben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굽은 화살표 102"/>
            <p:cNvSpPr/>
            <p:nvPr/>
          </p:nvSpPr>
          <p:spPr>
            <a:xfrm rot="10800000">
              <a:off x="6516213" y="3573016"/>
              <a:ext cx="576067" cy="432048"/>
            </a:xfrm>
            <a:prstGeom prst="bentArrow">
              <a:avLst>
                <a:gd name="adj1" fmla="val 17867"/>
                <a:gd name="adj2" fmla="val 21434"/>
                <a:gd name="adj3" fmla="val 25000"/>
                <a:gd name="adj4" fmla="val 4375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오른쪽 화살표 103"/>
            <p:cNvSpPr/>
            <p:nvPr/>
          </p:nvSpPr>
          <p:spPr>
            <a:xfrm rot="6120000">
              <a:off x="6336217" y="3996804"/>
              <a:ext cx="360000" cy="144016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굽은 화살표 104"/>
            <p:cNvSpPr/>
            <p:nvPr/>
          </p:nvSpPr>
          <p:spPr>
            <a:xfrm rot="8806727">
              <a:off x="6424172" y="3640704"/>
              <a:ext cx="1039071" cy="770453"/>
            </a:xfrm>
            <a:prstGeom prst="bentArrow">
              <a:avLst>
                <a:gd name="adj1" fmla="val 9832"/>
                <a:gd name="adj2" fmla="val 12566"/>
                <a:gd name="adj3" fmla="val 13735"/>
                <a:gd name="adj4" fmla="val 4375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그룹 204"/>
          <p:cNvGrpSpPr/>
          <p:nvPr/>
        </p:nvGrpSpPr>
        <p:grpSpPr>
          <a:xfrm>
            <a:off x="680715" y="1558524"/>
            <a:ext cx="7548945" cy="2878588"/>
            <a:chOff x="683568" y="2062580"/>
            <a:chExt cx="7548945" cy="2878588"/>
          </a:xfrm>
        </p:grpSpPr>
        <p:sp>
          <p:nvSpPr>
            <p:cNvPr id="116" name="타원 115"/>
            <p:cNvSpPr/>
            <p:nvPr/>
          </p:nvSpPr>
          <p:spPr>
            <a:xfrm>
              <a:off x="7740352" y="4581128"/>
              <a:ext cx="360040" cy="3600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FFFF00"/>
                  </a:solidFill>
                </a:rPr>
                <a:t>6</a:t>
              </a:r>
              <a:endParaRPr lang="ko-KR" altLang="en-US" b="1" dirty="0">
                <a:solidFill>
                  <a:srgbClr val="FFFF00"/>
                </a:solidFill>
              </a:endParaRPr>
            </a:p>
          </p:txBody>
        </p:sp>
        <p:grpSp>
          <p:nvGrpSpPr>
            <p:cNvPr id="117" name="그룹 180"/>
            <p:cNvGrpSpPr/>
            <p:nvPr/>
          </p:nvGrpSpPr>
          <p:grpSpPr>
            <a:xfrm>
              <a:off x="683568" y="2062580"/>
              <a:ext cx="6541439" cy="1499147"/>
              <a:chOff x="763960" y="2301182"/>
              <a:chExt cx="6541439" cy="149914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21" name="오른쪽 화살표 120"/>
              <p:cNvSpPr/>
              <p:nvPr/>
            </p:nvSpPr>
            <p:spPr>
              <a:xfrm>
                <a:off x="763960" y="2301182"/>
                <a:ext cx="5616624" cy="166594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오른쪽 화살표 121"/>
              <p:cNvSpPr/>
              <p:nvPr/>
            </p:nvSpPr>
            <p:spPr>
              <a:xfrm rot="3391317">
                <a:off x="6264546" y="2676739"/>
                <a:ext cx="864000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/>
              <p:cNvSpPr/>
              <p:nvPr/>
            </p:nvSpPr>
            <p:spPr>
              <a:xfrm>
                <a:off x="6513311" y="3152257"/>
                <a:ext cx="792088" cy="648072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8" name="오른쪽 화살표 117"/>
            <p:cNvSpPr/>
            <p:nvPr/>
          </p:nvSpPr>
          <p:spPr>
            <a:xfrm rot="1710959">
              <a:off x="7082301" y="3572383"/>
              <a:ext cx="581737" cy="16586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오른쪽 화살표 118"/>
            <p:cNvSpPr/>
            <p:nvPr/>
          </p:nvSpPr>
          <p:spPr>
            <a:xfrm rot="952906">
              <a:off x="7650776" y="3793464"/>
              <a:ext cx="581737" cy="16586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오른쪽 화살표 119"/>
            <p:cNvSpPr/>
            <p:nvPr/>
          </p:nvSpPr>
          <p:spPr>
            <a:xfrm rot="6749345">
              <a:off x="7853395" y="4199836"/>
              <a:ext cx="581737" cy="16586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214"/>
          <p:cNvGrpSpPr/>
          <p:nvPr/>
        </p:nvGrpSpPr>
        <p:grpSpPr>
          <a:xfrm>
            <a:off x="683568" y="1420113"/>
            <a:ext cx="7792427" cy="3089007"/>
            <a:chOff x="683568" y="1924169"/>
            <a:chExt cx="7792427" cy="3089007"/>
          </a:xfrm>
        </p:grpSpPr>
        <p:sp>
          <p:nvSpPr>
            <p:cNvPr id="125" name="타원 124"/>
            <p:cNvSpPr/>
            <p:nvPr/>
          </p:nvSpPr>
          <p:spPr>
            <a:xfrm>
              <a:off x="8115955" y="4653136"/>
              <a:ext cx="360040" cy="36004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FFFF00"/>
                  </a:solidFill>
                </a:rPr>
                <a:t>7</a:t>
              </a:r>
              <a:endParaRPr lang="ko-KR" altLang="en-US" b="1" dirty="0">
                <a:solidFill>
                  <a:srgbClr val="FFFF00"/>
                </a:solidFill>
              </a:endParaRPr>
            </a:p>
          </p:txBody>
        </p:sp>
        <p:grpSp>
          <p:nvGrpSpPr>
            <p:cNvPr id="126" name="그룹 205"/>
            <p:cNvGrpSpPr/>
            <p:nvPr/>
          </p:nvGrpSpPr>
          <p:grpSpPr>
            <a:xfrm>
              <a:off x="683568" y="1924169"/>
              <a:ext cx="7776863" cy="2728967"/>
              <a:chOff x="610954" y="1996179"/>
              <a:chExt cx="7776863" cy="2728967"/>
            </a:xfrm>
          </p:grpSpPr>
          <p:grpSp>
            <p:nvGrpSpPr>
              <p:cNvPr id="127" name="그룹 180"/>
              <p:cNvGrpSpPr/>
              <p:nvPr/>
            </p:nvGrpSpPr>
            <p:grpSpPr>
              <a:xfrm>
                <a:off x="610954" y="1996179"/>
                <a:ext cx="6282061" cy="1548438"/>
                <a:chOff x="691346" y="2234781"/>
                <a:chExt cx="6282061" cy="1548438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31" name="오른쪽 화살표 130"/>
                <p:cNvSpPr/>
                <p:nvPr/>
              </p:nvSpPr>
              <p:spPr>
                <a:xfrm>
                  <a:off x="691346" y="2256940"/>
                  <a:ext cx="5689238" cy="166592"/>
                </a:xfrm>
                <a:prstGeom prst="rightArrow">
                  <a:avLst/>
                </a:prstGeom>
                <a:solidFill>
                  <a:srgbClr val="FF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" name="오른쪽 화살표 131"/>
                <p:cNvSpPr/>
                <p:nvPr/>
              </p:nvSpPr>
              <p:spPr>
                <a:xfrm rot="3391317">
                  <a:off x="6124504" y="2934315"/>
                  <a:ext cx="1548438" cy="149369"/>
                </a:xfrm>
                <a:prstGeom prst="rightArrow">
                  <a:avLst/>
                </a:prstGeom>
                <a:solidFill>
                  <a:srgbClr val="FF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8" name="오른쪽 화살표 127"/>
              <p:cNvSpPr/>
              <p:nvPr/>
            </p:nvSpPr>
            <p:spPr>
              <a:xfrm rot="2361750">
                <a:off x="7171393" y="3522657"/>
                <a:ext cx="581737" cy="165869"/>
              </a:xfrm>
              <a:prstGeom prst="rightArrow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오른쪽 화살표 128"/>
              <p:cNvSpPr/>
              <p:nvPr/>
            </p:nvSpPr>
            <p:spPr>
              <a:xfrm rot="952906">
                <a:off x="7650776" y="3793464"/>
                <a:ext cx="581737" cy="165869"/>
              </a:xfrm>
              <a:prstGeom prst="rightArrow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오른쪽 화살표 129"/>
              <p:cNvSpPr/>
              <p:nvPr/>
            </p:nvSpPr>
            <p:spPr>
              <a:xfrm rot="5400000">
                <a:off x="7930085" y="4267413"/>
                <a:ext cx="733244" cy="182221"/>
              </a:xfrm>
              <a:prstGeom prst="rightArrow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2771800" y="5633484"/>
            <a:ext cx="2808000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6. IFF </a:t>
            </a:r>
            <a:r>
              <a:rPr lang="en-US" altLang="ko-KR" sz="1400" b="1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 high E RI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771800" y="5993524"/>
            <a:ext cx="2808000" cy="307777"/>
          </a:xfrm>
          <a:prstGeom prst="rect">
            <a:avLst/>
          </a:prstGeom>
          <a:solidFill>
            <a:srgbClr val="FF00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7. High E stable heavy ions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2771800" y="4869160"/>
            <a:ext cx="2451312" cy="307777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4. Low E stable heavy ions</a:t>
            </a:r>
          </a:p>
        </p:txBody>
      </p:sp>
      <p:sp>
        <p:nvSpPr>
          <p:cNvPr id="136" name="직사각형 135"/>
          <p:cNvSpPr/>
          <p:nvPr/>
        </p:nvSpPr>
        <p:spPr>
          <a:xfrm>
            <a:off x="2771800" y="5243948"/>
            <a:ext cx="2808000" cy="307777"/>
          </a:xfrm>
          <a:prstGeom prst="rect">
            <a:avLst/>
          </a:prstGeom>
          <a:solidFill>
            <a:srgbClr val="0033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5. IFF </a:t>
            </a:r>
            <a:r>
              <a:rPr lang="en-US" altLang="ko-KR" sz="1400" b="1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low E RI </a:t>
            </a:r>
            <a:r>
              <a:rPr lang="en-US" altLang="ko-KR" sz="1400" b="1" dirty="0" smtClean="0">
                <a:solidFill>
                  <a:srgbClr val="FFC000"/>
                </a:solidFill>
              </a:rPr>
              <a:t>or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 ISOL (trap)</a:t>
            </a:r>
          </a:p>
        </p:txBody>
      </p:sp>
      <p:sp>
        <p:nvSpPr>
          <p:cNvPr id="137" name="직사각형 136"/>
          <p:cNvSpPr/>
          <p:nvPr/>
        </p:nvSpPr>
        <p:spPr>
          <a:xfrm>
            <a:off x="12988" y="4273351"/>
            <a:ext cx="241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Stable HI beams</a:t>
            </a:r>
          </a:p>
          <a:p>
            <a:r>
              <a:rPr lang="en-US" altLang="ko-KR" sz="1400" b="1" dirty="0" smtClean="0">
                <a:solidFill>
                  <a:srgbClr val="0000FF"/>
                </a:solidFill>
              </a:rPr>
              <a:t>IFF with stable heavy ions</a:t>
            </a:r>
            <a:endParaRPr lang="ko-KR" altLang="en-US" sz="1400" dirty="0"/>
          </a:p>
        </p:txBody>
      </p:sp>
      <p:sp>
        <p:nvSpPr>
          <p:cNvPr id="138" name="직사각형 137"/>
          <p:cNvSpPr/>
          <p:nvPr/>
        </p:nvSpPr>
        <p:spPr>
          <a:xfrm>
            <a:off x="7078492" y="4436381"/>
            <a:ext cx="1304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/>
              <a:t>High energy </a:t>
            </a:r>
          </a:p>
          <a:p>
            <a:pPr algn="ctr"/>
            <a:r>
              <a:rPr lang="en-US" altLang="ko-KR" sz="1400" b="1" dirty="0" smtClean="0"/>
              <a:t>experiments</a:t>
            </a:r>
            <a:endParaRPr lang="ko-KR" altLang="en-US" sz="14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1331640" y="2708920"/>
            <a:ext cx="133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17.5 MeV/u (U)</a:t>
            </a:r>
          </a:p>
          <a:p>
            <a:r>
              <a:rPr lang="en-US" altLang="ko-KR" sz="1200" b="1" dirty="0" smtClean="0"/>
              <a:t> &gt; 11 p</a:t>
            </a:r>
            <a:r>
              <a:rPr lang="el-GR" altLang="ko-KR" sz="1200" b="1" dirty="0" smtClean="0">
                <a:latin typeface="맑은 고딕"/>
                <a:ea typeface="맑은 고딕"/>
              </a:rPr>
              <a:t>μ</a:t>
            </a:r>
            <a:r>
              <a:rPr lang="en-US" altLang="ko-KR" sz="1200" b="1" dirty="0" smtClean="0">
                <a:latin typeface="맑은 고딕"/>
                <a:ea typeface="맑은 고딕"/>
              </a:rPr>
              <a:t>A</a:t>
            </a:r>
            <a:endParaRPr lang="ko-KR" altLang="en-US" sz="1200" b="1" dirty="0"/>
          </a:p>
        </p:txBody>
      </p:sp>
      <p:cxnSp>
        <p:nvCxnSpPr>
          <p:cNvPr id="140" name="직선 화살표 연결선 139"/>
          <p:cNvCxnSpPr/>
          <p:nvPr/>
        </p:nvCxnSpPr>
        <p:spPr>
          <a:xfrm rot="16200000" flipH="1">
            <a:off x="6018261" y="1478684"/>
            <a:ext cx="508682" cy="8883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rgbClr val="FF0000"/>
                </a:solidFill>
              </a:rPr>
              <a:t>RI</a:t>
            </a:r>
            <a:r>
              <a:rPr lang="en-US" altLang="ko-KR" sz="3600" dirty="0" smtClean="0">
                <a:solidFill>
                  <a:schemeClr val="tx1"/>
                </a:solidFill>
              </a:rPr>
              <a:t> </a:t>
            </a:r>
            <a:r>
              <a:rPr lang="en-US" altLang="ko-KR" sz="3600" dirty="0" smtClean="0"/>
              <a:t>from</a:t>
            </a:r>
            <a:r>
              <a:rPr lang="en-US" altLang="ko-KR" sz="3600" dirty="0" smtClean="0">
                <a:solidFill>
                  <a:schemeClr val="tx1"/>
                </a:solidFill>
              </a:rPr>
              <a:t>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ISOL</a:t>
            </a:r>
            <a:r>
              <a:rPr lang="en-US" altLang="ko-KR" sz="3600" dirty="0" smtClean="0"/>
              <a:t> by High-Power SC LINAC</a:t>
            </a:r>
            <a:br>
              <a:rPr lang="en-US" altLang="ko-KR" sz="3600" dirty="0" smtClean="0"/>
            </a:br>
            <a:r>
              <a:rPr lang="en-US" altLang="ko-KR" sz="3600" dirty="0" smtClean="0"/>
              <a:t>(Long term future upgrade option)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pSp>
        <p:nvGrpSpPr>
          <p:cNvPr id="3" name="그룹 108"/>
          <p:cNvGrpSpPr/>
          <p:nvPr/>
        </p:nvGrpSpPr>
        <p:grpSpPr>
          <a:xfrm>
            <a:off x="107504" y="4858758"/>
            <a:ext cx="2544788" cy="1422098"/>
            <a:chOff x="-1448" y="123192"/>
            <a:chExt cx="2815079" cy="1584176"/>
          </a:xfrm>
        </p:grpSpPr>
        <p:sp>
          <p:nvSpPr>
            <p:cNvPr id="8" name="직사각형 7"/>
            <p:cNvSpPr/>
            <p:nvPr/>
          </p:nvSpPr>
          <p:spPr>
            <a:xfrm>
              <a:off x="107504" y="216348"/>
              <a:ext cx="432048" cy="14401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11560" y="216348"/>
              <a:ext cx="432048" cy="144016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5" y="144340"/>
              <a:ext cx="742140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LINAC</a:t>
              </a:r>
              <a:endParaRPr lang="ko-KR" altLang="en-US" sz="12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7504" y="1268760"/>
              <a:ext cx="360040" cy="28803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rgbClr val="A5A5A5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1279793"/>
              <a:ext cx="1875797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Experimental Hall</a:t>
              </a:r>
              <a:endParaRPr lang="ko-KR" altLang="en-US" sz="12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07504" y="908720"/>
              <a:ext cx="360040" cy="28803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107504" y="548680"/>
              <a:ext cx="32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2050" y="415697"/>
              <a:ext cx="2271581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Beam line [for acceleration]</a:t>
              </a:r>
              <a:endParaRPr lang="ko-KR" altLang="en-US" sz="1200" dirty="0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107504" y="764704"/>
              <a:ext cx="3240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2050" y="631721"/>
              <a:ext cx="2271581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Beam line [for experiment]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919753"/>
              <a:ext cx="1477516" cy="30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Target building</a:t>
              </a:r>
              <a:endParaRPr lang="ko-KR" altLang="en-US" sz="12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-1448" y="123192"/>
              <a:ext cx="2815079" cy="158417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103"/>
          <p:cNvGrpSpPr/>
          <p:nvPr/>
        </p:nvGrpSpPr>
        <p:grpSpPr>
          <a:xfrm>
            <a:off x="362878" y="1052736"/>
            <a:ext cx="8146342" cy="4487194"/>
            <a:chOff x="-48554" y="1095359"/>
            <a:chExt cx="9011594" cy="4998603"/>
          </a:xfrm>
        </p:grpSpPr>
        <p:sp>
          <p:nvSpPr>
            <p:cNvPr id="21" name="직사각형 20"/>
            <p:cNvSpPr/>
            <p:nvPr/>
          </p:nvSpPr>
          <p:spPr>
            <a:xfrm>
              <a:off x="682120" y="1845490"/>
              <a:ext cx="1728192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78064" y="1701474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78064" y="2061514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57"/>
            <p:cNvCxnSpPr>
              <a:stCxn id="22" idx="2"/>
              <a:endCxn id="21" idx="1"/>
            </p:cNvCxnSpPr>
            <p:nvPr/>
          </p:nvCxnSpPr>
          <p:spPr>
            <a:xfrm rot="16200000" flipH="1">
              <a:off x="412090" y="1683472"/>
              <a:ext cx="108012" cy="432048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4"/>
            <p:cNvCxnSpPr>
              <a:stCxn id="23" idx="0"/>
              <a:endCxn id="21" idx="1"/>
            </p:cNvCxnSpPr>
            <p:nvPr/>
          </p:nvCxnSpPr>
          <p:spPr>
            <a:xfrm rot="5400000" flipH="1" flipV="1">
              <a:off x="412090" y="1791484"/>
              <a:ext cx="108012" cy="432048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꺾인 연결선 25"/>
            <p:cNvCxnSpPr>
              <a:endCxn id="82" idx="1"/>
            </p:cNvCxnSpPr>
            <p:nvPr/>
          </p:nvCxnSpPr>
          <p:spPr>
            <a:xfrm>
              <a:off x="3058384" y="1953502"/>
              <a:ext cx="72008" cy="15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4030492" y="3379374"/>
              <a:ext cx="360040" cy="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5400000">
              <a:off x="4750572" y="3379374"/>
              <a:ext cx="36004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7055336" y="1845490"/>
              <a:ext cx="1907704" cy="216024"/>
            </a:xfrm>
            <a:prstGeom prst="rect">
              <a:avLst/>
            </a:prstGeom>
            <a:solidFill>
              <a:srgbClr val="CDCE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/>
            <p:cNvCxnSpPr>
              <a:stCxn id="82" idx="3"/>
              <a:endCxn id="29" idx="1"/>
            </p:cNvCxnSpPr>
            <p:nvPr/>
          </p:nvCxnSpPr>
          <p:spPr>
            <a:xfrm>
              <a:off x="6514768" y="1953502"/>
              <a:ext cx="54056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 30"/>
            <p:cNvSpPr/>
            <p:nvPr/>
          </p:nvSpPr>
          <p:spPr>
            <a:xfrm>
              <a:off x="7090831" y="3069627"/>
              <a:ext cx="1008113" cy="1013842"/>
            </a:xfrm>
            <a:custGeom>
              <a:avLst/>
              <a:gdLst>
                <a:gd name="connsiteX0" fmla="*/ 0 w 1400175"/>
                <a:gd name="connsiteY0" fmla="*/ 0 h 885825"/>
                <a:gd name="connsiteX1" fmla="*/ 228600 w 1400175"/>
                <a:gd name="connsiteY1" fmla="*/ 242888 h 885825"/>
                <a:gd name="connsiteX2" fmla="*/ 1185863 w 1400175"/>
                <a:gd name="connsiteY2" fmla="*/ 657225 h 885825"/>
                <a:gd name="connsiteX3" fmla="*/ 1400175 w 14001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175" h="885825">
                  <a:moveTo>
                    <a:pt x="0" y="0"/>
                  </a:moveTo>
                  <a:cubicBezTo>
                    <a:pt x="15478" y="66675"/>
                    <a:pt x="30956" y="133351"/>
                    <a:pt x="228600" y="242888"/>
                  </a:cubicBezTo>
                  <a:cubicBezTo>
                    <a:pt x="426244" y="352426"/>
                    <a:pt x="990601" y="550069"/>
                    <a:pt x="1185863" y="657225"/>
                  </a:cubicBezTo>
                  <a:cubicBezTo>
                    <a:pt x="1381125" y="764381"/>
                    <a:pt x="1390650" y="825103"/>
                    <a:pt x="1400175" y="885825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770352" y="3069626"/>
              <a:ext cx="1368152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29352" y="1095359"/>
              <a:ext cx="1397119" cy="41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IFF LINAC</a:t>
              </a:r>
              <a:endParaRPr lang="ko-KR" alt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6417" y="2378796"/>
              <a:ext cx="1601044" cy="41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ISOL LINAC</a:t>
              </a:r>
              <a:endParaRPr lang="ko-KR" alt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15092" y="1556792"/>
              <a:ext cx="983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Future plan</a:t>
              </a:r>
              <a:endParaRPr lang="ko-KR" alt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02477" y="1095359"/>
              <a:ext cx="1716310" cy="514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600 </a:t>
              </a:r>
              <a:r>
                <a:rPr lang="en-US" altLang="ko-KR" sz="1200" b="1" dirty="0" err="1" smtClean="0"/>
                <a:t>MeV</a:t>
              </a:r>
              <a:r>
                <a:rPr lang="en-US" altLang="ko-KR" sz="1200" b="1" dirty="0" smtClean="0"/>
                <a:t>, 660 </a:t>
              </a:r>
              <a:r>
                <a:rPr lang="en-US" altLang="ko-KR" sz="1200" b="1" dirty="0" err="1" smtClean="0">
                  <a:latin typeface="Symbol" pitchFamily="18" charset="2"/>
                </a:rPr>
                <a:t>m</a:t>
              </a:r>
              <a:r>
                <a:rPr lang="en-US" altLang="ko-KR" sz="1200" b="1" dirty="0" err="1" smtClean="0"/>
                <a:t>A</a:t>
              </a:r>
              <a:r>
                <a:rPr lang="en-US" altLang="ko-KR" sz="1200" b="1" dirty="0" smtClean="0"/>
                <a:t> </a:t>
              </a:r>
            </a:p>
            <a:p>
              <a:r>
                <a:rPr lang="en-US" altLang="ko-KR" sz="1200" b="1" dirty="0" smtClean="0"/>
                <a:t>protons</a:t>
              </a:r>
              <a:endParaRPr lang="ko-KR" altLang="en-US" sz="1200" b="1" dirty="0"/>
            </a:p>
          </p:txBody>
        </p:sp>
        <p:cxnSp>
          <p:nvCxnSpPr>
            <p:cNvPr id="38" name="꺾인 연결선 37"/>
            <p:cNvCxnSpPr>
              <a:stCxn id="32" idx="1"/>
            </p:cNvCxnSpPr>
            <p:nvPr/>
          </p:nvCxnSpPr>
          <p:spPr>
            <a:xfrm rot="10800000">
              <a:off x="2770352" y="1953502"/>
              <a:ext cx="1588" cy="1224136"/>
            </a:xfrm>
            <a:prstGeom prst="bentConnector3">
              <a:avLst>
                <a:gd name="adj1" fmla="val 7096035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410312" y="1953502"/>
              <a:ext cx="36004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32" idx="3"/>
              <a:endCxn id="41" idx="3"/>
            </p:cNvCxnSpPr>
            <p:nvPr/>
          </p:nvCxnSpPr>
          <p:spPr>
            <a:xfrm>
              <a:off x="4138504" y="3177638"/>
              <a:ext cx="11521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5002600" y="3069626"/>
              <a:ext cx="288032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8344" y="2061514"/>
              <a:ext cx="6431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Stripper</a:t>
              </a:r>
              <a:endParaRPr lang="ko-KR" altLang="en-US" sz="100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94088" y="1845490"/>
              <a:ext cx="216024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8554" y="1382579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 ECR IS</a:t>
              </a:r>
              <a:endParaRPr lang="ko-KR" altLang="en-US" sz="1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1815" y="2093515"/>
              <a:ext cx="817829" cy="445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Cyclotron</a:t>
              </a:r>
            </a:p>
            <a:p>
              <a:r>
                <a:rPr lang="en-US" altLang="ko-KR" sz="1000" dirty="0" smtClean="0"/>
                <a:t>K~100</a:t>
              </a:r>
            </a:p>
          </p:txBody>
        </p:sp>
        <p:sp>
          <p:nvSpPr>
            <p:cNvPr id="46" name="타원 45"/>
            <p:cNvSpPr/>
            <p:nvPr/>
          </p:nvSpPr>
          <p:spPr>
            <a:xfrm>
              <a:off x="3850472" y="2559098"/>
              <a:ext cx="144016" cy="144016"/>
            </a:xfrm>
            <a:prstGeom prst="ellipse">
              <a:avLst/>
            </a:prstGeom>
            <a:solidFill>
              <a:srgbClr val="EBF1DE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282520" y="3069626"/>
              <a:ext cx="576064" cy="216024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2403615" y="1948157"/>
              <a:ext cx="162719" cy="1643062"/>
            </a:xfrm>
            <a:custGeom>
              <a:avLst/>
              <a:gdLst>
                <a:gd name="connsiteX0" fmla="*/ 0 w 162719"/>
                <a:gd name="connsiteY0" fmla="*/ 0 h 1643062"/>
                <a:gd name="connsiteX1" fmla="*/ 85725 w 162719"/>
                <a:gd name="connsiteY1" fmla="*/ 33337 h 1643062"/>
                <a:gd name="connsiteX2" fmla="*/ 123825 w 162719"/>
                <a:gd name="connsiteY2" fmla="*/ 52387 h 1643062"/>
                <a:gd name="connsiteX3" fmla="*/ 147637 w 162719"/>
                <a:gd name="connsiteY3" fmla="*/ 85725 h 1643062"/>
                <a:gd name="connsiteX4" fmla="*/ 157162 w 162719"/>
                <a:gd name="connsiteY4" fmla="*/ 119062 h 1643062"/>
                <a:gd name="connsiteX5" fmla="*/ 161925 w 162719"/>
                <a:gd name="connsiteY5" fmla="*/ 152400 h 1643062"/>
                <a:gd name="connsiteX6" fmla="*/ 161925 w 162719"/>
                <a:gd name="connsiteY6" fmla="*/ 214312 h 1643062"/>
                <a:gd name="connsiteX7" fmla="*/ 161925 w 162719"/>
                <a:gd name="connsiteY7" fmla="*/ 314325 h 1643062"/>
                <a:gd name="connsiteX8" fmla="*/ 161925 w 162719"/>
                <a:gd name="connsiteY8" fmla="*/ 419100 h 1643062"/>
                <a:gd name="connsiteX9" fmla="*/ 161925 w 162719"/>
                <a:gd name="connsiteY9" fmla="*/ 1643062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19" h="1643062">
                  <a:moveTo>
                    <a:pt x="0" y="0"/>
                  </a:moveTo>
                  <a:cubicBezTo>
                    <a:pt x="28575" y="11112"/>
                    <a:pt x="65088" y="24606"/>
                    <a:pt x="85725" y="33337"/>
                  </a:cubicBezTo>
                  <a:cubicBezTo>
                    <a:pt x="106362" y="42068"/>
                    <a:pt x="113506" y="43656"/>
                    <a:pt x="123825" y="52387"/>
                  </a:cubicBezTo>
                  <a:cubicBezTo>
                    <a:pt x="134144" y="61118"/>
                    <a:pt x="142081" y="74613"/>
                    <a:pt x="147637" y="85725"/>
                  </a:cubicBezTo>
                  <a:cubicBezTo>
                    <a:pt x="153193" y="96838"/>
                    <a:pt x="154781" y="107950"/>
                    <a:pt x="157162" y="119062"/>
                  </a:cubicBezTo>
                  <a:cubicBezTo>
                    <a:pt x="159543" y="130174"/>
                    <a:pt x="161131" y="136525"/>
                    <a:pt x="161925" y="152400"/>
                  </a:cubicBezTo>
                  <a:cubicBezTo>
                    <a:pt x="162719" y="168275"/>
                    <a:pt x="161925" y="214312"/>
                    <a:pt x="161925" y="214312"/>
                  </a:cubicBezTo>
                  <a:lnTo>
                    <a:pt x="161925" y="314325"/>
                  </a:lnTo>
                  <a:lnTo>
                    <a:pt x="161925" y="419100"/>
                  </a:lnTo>
                  <a:lnTo>
                    <a:pt x="161925" y="1643062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2636183" y="3176882"/>
              <a:ext cx="124619" cy="433387"/>
            </a:xfrm>
            <a:custGeom>
              <a:avLst/>
              <a:gdLst>
                <a:gd name="connsiteX0" fmla="*/ 124619 w 124619"/>
                <a:gd name="connsiteY0" fmla="*/ 0 h 433387"/>
                <a:gd name="connsiteX1" fmla="*/ 48419 w 124619"/>
                <a:gd name="connsiteY1" fmla="*/ 33337 h 433387"/>
                <a:gd name="connsiteX2" fmla="*/ 15082 w 124619"/>
                <a:gd name="connsiteY2" fmla="*/ 61912 h 433387"/>
                <a:gd name="connsiteX3" fmla="*/ 5557 w 124619"/>
                <a:gd name="connsiteY3" fmla="*/ 104775 h 433387"/>
                <a:gd name="connsiteX4" fmla="*/ 794 w 124619"/>
                <a:gd name="connsiteY4" fmla="*/ 157162 h 433387"/>
                <a:gd name="connsiteX5" fmla="*/ 794 w 124619"/>
                <a:gd name="connsiteY5" fmla="*/ 228600 h 433387"/>
                <a:gd name="connsiteX6" fmla="*/ 794 w 124619"/>
                <a:gd name="connsiteY6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619" h="433387">
                  <a:moveTo>
                    <a:pt x="124619" y="0"/>
                  </a:moveTo>
                  <a:cubicBezTo>
                    <a:pt x="95647" y="11509"/>
                    <a:pt x="66675" y="23018"/>
                    <a:pt x="48419" y="33337"/>
                  </a:cubicBezTo>
                  <a:cubicBezTo>
                    <a:pt x="30163" y="43656"/>
                    <a:pt x="22226" y="50006"/>
                    <a:pt x="15082" y="61912"/>
                  </a:cubicBezTo>
                  <a:cubicBezTo>
                    <a:pt x="7938" y="73818"/>
                    <a:pt x="7938" y="88900"/>
                    <a:pt x="5557" y="104775"/>
                  </a:cubicBezTo>
                  <a:cubicBezTo>
                    <a:pt x="3176" y="120650"/>
                    <a:pt x="1588" y="136525"/>
                    <a:pt x="794" y="157162"/>
                  </a:cubicBezTo>
                  <a:cubicBezTo>
                    <a:pt x="0" y="177799"/>
                    <a:pt x="794" y="228600"/>
                    <a:pt x="794" y="228600"/>
                  </a:cubicBezTo>
                  <a:lnTo>
                    <a:pt x="794" y="433387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194288" y="3573682"/>
              <a:ext cx="1368152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그룹 103"/>
            <p:cNvGrpSpPr/>
            <p:nvPr/>
          </p:nvGrpSpPr>
          <p:grpSpPr>
            <a:xfrm flipH="1" flipV="1">
              <a:off x="7018823" y="3191889"/>
              <a:ext cx="1872208" cy="1463196"/>
              <a:chOff x="538984" y="1556792"/>
              <a:chExt cx="8065464" cy="4752528"/>
            </a:xfrm>
          </p:grpSpPr>
          <p:pic>
            <p:nvPicPr>
              <p:cNvPr id="87" name="Picture 15" descr="D:\중이온개념설계-10\임병직\3D Beam Line-Model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1762" y="1563932"/>
                <a:ext cx="8062686" cy="47453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2987824" y="1556792"/>
                <a:ext cx="2304256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1907704" y="2492896"/>
                <a:ext cx="2016224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1591096" y="227687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2267744" y="3933056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538984" y="335699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7306856" y="4437778"/>
              <a:ext cx="1656184" cy="165618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bliqueTop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꺾인 연결선 132"/>
            <p:cNvCxnSpPr>
              <a:stCxn id="41" idx="3"/>
              <a:endCxn id="79" idx="2"/>
            </p:cNvCxnSpPr>
            <p:nvPr/>
          </p:nvCxnSpPr>
          <p:spPr>
            <a:xfrm>
              <a:off x="5290632" y="3177638"/>
              <a:ext cx="792088" cy="108012"/>
            </a:xfrm>
            <a:prstGeom prst="bentConnector4">
              <a:avLst>
                <a:gd name="adj1" fmla="val 22727"/>
                <a:gd name="adj2" fmla="val 311643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rot="5400000" flipH="1" flipV="1">
              <a:off x="5391784" y="3587970"/>
              <a:ext cx="14401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5406072" y="3645690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85855" y="3726934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Fragment </a:t>
              </a:r>
            </a:p>
            <a:p>
              <a:r>
                <a:rPr lang="en-US" altLang="ko-KR" sz="1000" dirty="0" smtClean="0"/>
                <a:t>Separator</a:t>
              </a:r>
              <a:endParaRPr lang="ko-KR" altLang="en-US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97988" y="3600522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Charge</a:t>
              </a:r>
            </a:p>
            <a:p>
              <a:r>
                <a:rPr lang="en-US" altLang="ko-KR" sz="1000" dirty="0" smtClean="0"/>
                <a:t>Breeder</a:t>
              </a:r>
              <a:endParaRPr lang="ko-KR" altLang="en-US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79794" y="158559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 </a:t>
              </a:r>
              <a:endParaRPr lang="ko-KR" altLang="en-US" sz="1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7408" y="1599269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RFQ</a:t>
              </a:r>
              <a:endParaRPr lang="ko-KR" alt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33908" y="3242218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RFQ</a:t>
              </a:r>
              <a:endParaRPr lang="ko-KR" alt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59632" y="158559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 </a:t>
              </a:r>
              <a:endParaRPr lang="ko-KR" altLang="en-US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29392" y="324221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SCL</a:t>
              </a:r>
              <a:endParaRPr lang="ko-KR" altLang="en-US" sz="1000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634448" y="3573682"/>
              <a:ext cx="936104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642560" y="3573682"/>
              <a:ext cx="648072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10886" y="3861714"/>
              <a:ext cx="2537611" cy="34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Low energy experiments</a:t>
              </a:r>
              <a:endParaRPr lang="ko-KR" altLang="en-US" sz="1400" b="1" dirty="0"/>
            </a:p>
          </p:txBody>
        </p:sp>
        <p:sp>
          <p:nvSpPr>
            <p:cNvPr id="66" name="타원 65"/>
            <p:cNvSpPr/>
            <p:nvPr/>
          </p:nvSpPr>
          <p:spPr>
            <a:xfrm>
              <a:off x="7882920" y="3401090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7882920" y="3617114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7508592" y="3314226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7306856" y="3458810"/>
              <a:ext cx="216024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5765544" y="3530250"/>
              <a:ext cx="151216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rot="5400000">
              <a:off x="5758684" y="3825710"/>
              <a:ext cx="64807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>
              <a:off x="2771800" y="1844217"/>
              <a:ext cx="288032" cy="216024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580112" y="3402565"/>
              <a:ext cx="360040" cy="216024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6356909" y="1916832"/>
              <a:ext cx="651053" cy="768096"/>
            </a:xfrm>
            <a:custGeom>
              <a:avLst/>
              <a:gdLst>
                <a:gd name="connsiteX0" fmla="*/ 0 w 651053"/>
                <a:gd name="connsiteY0" fmla="*/ 0 h 768096"/>
                <a:gd name="connsiteX1" fmla="*/ 453542 w 651053"/>
                <a:gd name="connsiteY1" fmla="*/ 204825 h 768096"/>
                <a:gd name="connsiteX2" fmla="*/ 651053 w 651053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053" h="768096">
                  <a:moveTo>
                    <a:pt x="0" y="0"/>
                  </a:moveTo>
                  <a:cubicBezTo>
                    <a:pt x="172516" y="38404"/>
                    <a:pt x="345033" y="76809"/>
                    <a:pt x="453542" y="204825"/>
                  </a:cubicBezTo>
                  <a:cubicBezTo>
                    <a:pt x="562051" y="332841"/>
                    <a:pt x="618135" y="654710"/>
                    <a:pt x="651053" y="768096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6305596" y="1976533"/>
              <a:ext cx="354636" cy="732387"/>
            </a:xfrm>
            <a:custGeom>
              <a:avLst/>
              <a:gdLst>
                <a:gd name="connsiteX0" fmla="*/ 143010 w 354636"/>
                <a:gd name="connsiteY0" fmla="*/ 0 h 732387"/>
                <a:gd name="connsiteX1" fmla="*/ 307689 w 354636"/>
                <a:gd name="connsiteY1" fmla="*/ 39003 h 732387"/>
                <a:gd name="connsiteX2" fmla="*/ 303355 w 354636"/>
                <a:gd name="connsiteY2" fmla="*/ 234017 h 732387"/>
                <a:gd name="connsiteX3" fmla="*/ 0 w 354636"/>
                <a:gd name="connsiteY3" fmla="*/ 732387 h 7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36" h="732387">
                  <a:moveTo>
                    <a:pt x="143010" y="0"/>
                  </a:moveTo>
                  <a:cubicBezTo>
                    <a:pt x="211987" y="0"/>
                    <a:pt x="280965" y="0"/>
                    <a:pt x="307689" y="39003"/>
                  </a:cubicBezTo>
                  <a:cubicBezTo>
                    <a:pt x="334413" y="78006"/>
                    <a:pt x="354636" y="118453"/>
                    <a:pt x="303355" y="234017"/>
                  </a:cubicBezTo>
                  <a:cubicBezTo>
                    <a:pt x="252074" y="349581"/>
                    <a:pt x="50559" y="650048"/>
                    <a:pt x="0" y="732387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5689140" y="2334812"/>
              <a:ext cx="482716" cy="811650"/>
            </a:xfrm>
            <a:custGeom>
              <a:avLst/>
              <a:gdLst>
                <a:gd name="connsiteX0" fmla="*/ 463407 w 482716"/>
                <a:gd name="connsiteY0" fmla="*/ 811650 h 811650"/>
                <a:gd name="connsiteX1" fmla="*/ 405481 w 482716"/>
                <a:gd name="connsiteY1" fmla="*/ 133091 h 811650"/>
                <a:gd name="connsiteX2" fmla="*/ 0 w 482716"/>
                <a:gd name="connsiteY2" fmla="*/ 13102 h 81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2716" h="811650">
                  <a:moveTo>
                    <a:pt x="463407" y="811650"/>
                  </a:moveTo>
                  <a:cubicBezTo>
                    <a:pt x="473061" y="538916"/>
                    <a:pt x="482716" y="266182"/>
                    <a:pt x="405481" y="133091"/>
                  </a:cubicBezTo>
                  <a:cubicBezTo>
                    <a:pt x="328247" y="0"/>
                    <a:pt x="164123" y="6551"/>
                    <a:pt x="0" y="13102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616360" y="3356992"/>
              <a:ext cx="718453" cy="820447"/>
            </a:xfrm>
            <a:custGeom>
              <a:avLst/>
              <a:gdLst>
                <a:gd name="connsiteX0" fmla="*/ 0 w 738835"/>
                <a:gd name="connsiteY0" fmla="*/ 892455 h 892455"/>
                <a:gd name="connsiteX1" fmla="*/ 117043 w 738835"/>
                <a:gd name="connsiteY1" fmla="*/ 534010 h 892455"/>
                <a:gd name="connsiteX2" fmla="*/ 534010 w 738835"/>
                <a:gd name="connsiteY2" fmla="*/ 460858 h 892455"/>
                <a:gd name="connsiteX3" fmla="*/ 738835 w 738835"/>
                <a:gd name="connsiteY3" fmla="*/ 0 h 8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35" h="892455">
                  <a:moveTo>
                    <a:pt x="0" y="892455"/>
                  </a:moveTo>
                  <a:cubicBezTo>
                    <a:pt x="14020" y="749199"/>
                    <a:pt x="28041" y="605943"/>
                    <a:pt x="117043" y="534010"/>
                  </a:cubicBezTo>
                  <a:cubicBezTo>
                    <a:pt x="206045" y="462077"/>
                    <a:pt x="430378" y="549860"/>
                    <a:pt x="534010" y="460858"/>
                  </a:cubicBezTo>
                  <a:cubicBezTo>
                    <a:pt x="637642" y="371856"/>
                    <a:pt x="688238" y="185928"/>
                    <a:pt x="738835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6839712" y="3573016"/>
              <a:ext cx="925373" cy="672998"/>
            </a:xfrm>
            <a:custGeom>
              <a:avLst/>
              <a:gdLst>
                <a:gd name="connsiteX0" fmla="*/ 0 w 925373"/>
                <a:gd name="connsiteY0" fmla="*/ 672998 h 672998"/>
                <a:gd name="connsiteX1" fmla="*/ 775411 w 925373"/>
                <a:gd name="connsiteY1" fmla="*/ 468173 h 672998"/>
                <a:gd name="connsiteX2" fmla="*/ 899770 w 925373"/>
                <a:gd name="connsiteY2" fmla="*/ 0 h 6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373" h="672998">
                  <a:moveTo>
                    <a:pt x="0" y="672998"/>
                  </a:moveTo>
                  <a:cubicBezTo>
                    <a:pt x="312724" y="626668"/>
                    <a:pt x="625449" y="580339"/>
                    <a:pt x="775411" y="468173"/>
                  </a:cubicBezTo>
                  <a:cubicBezTo>
                    <a:pt x="925373" y="356007"/>
                    <a:pt x="899770" y="99974"/>
                    <a:pt x="899770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650672" y="2637578"/>
              <a:ext cx="864096" cy="64807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ISOL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6533240" y="2637578"/>
              <a:ext cx="1080120" cy="648072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In-flight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7810912" y="2204864"/>
              <a:ext cx="1152128" cy="72008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altLang="ko-KR" sz="1200" b="1" dirty="0" smtClean="0">
                  <a:solidFill>
                    <a:schemeClr val="tx1"/>
                  </a:solidFill>
                </a:rPr>
                <a:t>μ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, Medical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research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130392" y="1845490"/>
              <a:ext cx="3384376" cy="216024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866696" y="4077738"/>
              <a:ext cx="1152128" cy="93610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Atom trap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experiment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타원 83"/>
            <p:cNvSpPr/>
            <p:nvPr/>
          </p:nvSpPr>
          <p:spPr>
            <a:xfrm>
              <a:off x="5506656" y="2205530"/>
              <a:ext cx="288032" cy="288032"/>
            </a:xfrm>
            <a:prstGeom prst="ellipse">
              <a:avLst/>
            </a:prstGeom>
            <a:solidFill>
              <a:srgbClr val="E0D2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180"/>
            <p:cNvSpPr txBox="1">
              <a:spLocks noChangeArrowheads="1"/>
            </p:cNvSpPr>
            <p:nvPr/>
          </p:nvSpPr>
          <p:spPr bwMode="auto">
            <a:xfrm>
              <a:off x="89711" y="2218366"/>
              <a:ext cx="571289" cy="43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47" tIns="40074" rIns="80147" bIns="40074">
              <a:spAutoFit/>
            </a:bodyPr>
            <a:lstStyle/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H</a:t>
              </a:r>
              <a:r>
                <a:rPr lang="en-US" altLang="ko-KR" sz="1000" b="1" baseline="-25000" dirty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+</a:t>
              </a:r>
            </a:p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D+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자유형 85"/>
            <p:cNvSpPr/>
            <p:nvPr/>
          </p:nvSpPr>
          <p:spPr>
            <a:xfrm>
              <a:off x="6588224" y="1944000"/>
              <a:ext cx="1224136" cy="548896"/>
            </a:xfrm>
            <a:custGeom>
              <a:avLst/>
              <a:gdLst>
                <a:gd name="connsiteX0" fmla="*/ 0 w 968992"/>
                <a:gd name="connsiteY0" fmla="*/ 0 h 518615"/>
                <a:gd name="connsiteX1" fmla="*/ 313899 w 968992"/>
                <a:gd name="connsiteY1" fmla="*/ 81887 h 518615"/>
                <a:gd name="connsiteX2" fmla="*/ 477672 w 968992"/>
                <a:gd name="connsiteY2" fmla="*/ 436728 h 518615"/>
                <a:gd name="connsiteX3" fmla="*/ 968992 w 968992"/>
                <a:gd name="connsiteY3" fmla="*/ 518615 h 518615"/>
                <a:gd name="connsiteX4" fmla="*/ 968992 w 968992"/>
                <a:gd name="connsiteY4" fmla="*/ 518615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92" h="518615">
                  <a:moveTo>
                    <a:pt x="0" y="0"/>
                  </a:moveTo>
                  <a:cubicBezTo>
                    <a:pt x="117143" y="4549"/>
                    <a:pt x="234287" y="9099"/>
                    <a:pt x="313899" y="81887"/>
                  </a:cubicBezTo>
                  <a:cubicBezTo>
                    <a:pt x="393511" y="154675"/>
                    <a:pt x="368490" y="363940"/>
                    <a:pt x="477672" y="436728"/>
                  </a:cubicBezTo>
                  <a:cubicBezTo>
                    <a:pt x="586854" y="509516"/>
                    <a:pt x="968992" y="518615"/>
                    <a:pt x="968992" y="518615"/>
                  </a:cubicBezTo>
                  <a:lnTo>
                    <a:pt x="968992" y="518615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내용 개체 틀 4"/>
          <p:cNvSpPr txBox="1">
            <a:spLocks/>
          </p:cNvSpPr>
          <p:nvPr/>
        </p:nvSpPr>
        <p:spPr>
          <a:xfrm>
            <a:off x="2739142" y="3861048"/>
            <a:ext cx="2160240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Astrophysics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Material science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Bio science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data</a:t>
            </a:r>
            <a:endParaRPr kumimoji="0" lang="en-US" altLang="ko-K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4" name="내용 개체 틀 4"/>
          <p:cNvSpPr txBox="1">
            <a:spLocks/>
          </p:cNvSpPr>
          <p:nvPr/>
        </p:nvSpPr>
        <p:spPr>
          <a:xfrm>
            <a:off x="5512298" y="4365104"/>
            <a:ext cx="1440000" cy="50405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Atomic / Nuclear physics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5" name="내용 개체 틀 4"/>
          <p:cNvSpPr txBox="1">
            <a:spLocks/>
          </p:cNvSpPr>
          <p:nvPr/>
        </p:nvSpPr>
        <p:spPr>
          <a:xfrm>
            <a:off x="7393334" y="2708920"/>
            <a:ext cx="1466488" cy="2880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Medical science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6" name="내용 개체 틀 4"/>
          <p:cNvSpPr txBox="1">
            <a:spLocks/>
          </p:cNvSpPr>
          <p:nvPr/>
        </p:nvSpPr>
        <p:spPr>
          <a:xfrm>
            <a:off x="7059622" y="5085184"/>
            <a:ext cx="1368152" cy="50405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Nuclear Physics</a:t>
            </a:r>
          </a:p>
        </p:txBody>
      </p:sp>
      <p:sp>
        <p:nvSpPr>
          <p:cNvPr id="97" name="내용 개체 틀 4"/>
          <p:cNvSpPr txBox="1">
            <a:spLocks/>
          </p:cNvSpPr>
          <p:nvPr/>
        </p:nvSpPr>
        <p:spPr>
          <a:xfrm>
            <a:off x="7281976" y="1211832"/>
            <a:ext cx="1826528" cy="2880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Future extension area</a:t>
            </a:r>
            <a:endParaRPr kumimoji="0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771798" y="4943195"/>
            <a:ext cx="1854097" cy="307777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FFFF00"/>
                </a:solidFill>
              </a:rPr>
              <a:t>8. High power ISOL</a:t>
            </a:r>
          </a:p>
        </p:txBody>
      </p:sp>
      <p:sp>
        <p:nvSpPr>
          <p:cNvPr id="99" name="직사각형 98"/>
          <p:cNvSpPr/>
          <p:nvPr/>
        </p:nvSpPr>
        <p:spPr>
          <a:xfrm>
            <a:off x="693" y="3861048"/>
            <a:ext cx="2483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US" altLang="ko-KR" sz="1400" b="1" dirty="0" smtClean="0">
                <a:solidFill>
                  <a:srgbClr val="0000FF"/>
                </a:solidFill>
              </a:rPr>
              <a:t>ISOL with IFF LINAC </a:t>
            </a:r>
          </a:p>
          <a:p>
            <a:pPr marL="182563" indent="-182563">
              <a:buFontTx/>
              <a:buChar char="-"/>
            </a:pPr>
            <a:r>
              <a:rPr lang="en-US" altLang="ko-KR" sz="1400" b="1" dirty="0" smtClean="0">
                <a:solidFill>
                  <a:srgbClr val="0000FF"/>
                </a:solidFill>
              </a:rPr>
              <a:t>future high-power driver</a:t>
            </a:r>
          </a:p>
          <a:p>
            <a:pPr marL="182563" indent="-182563">
              <a:buFontTx/>
              <a:buChar char="-"/>
            </a:pPr>
            <a:r>
              <a:rPr lang="en-US" altLang="ko-KR" sz="1400" b="1" dirty="0" smtClean="0">
                <a:solidFill>
                  <a:srgbClr val="0000FF"/>
                </a:solidFill>
              </a:rPr>
              <a:t>400 kW (or ~MW) ISOL upgrade</a:t>
            </a:r>
            <a:endParaRPr lang="ko-KR" altLang="en-US" sz="1400" dirty="0"/>
          </a:p>
        </p:txBody>
      </p:sp>
      <p:grpSp>
        <p:nvGrpSpPr>
          <p:cNvPr id="51" name="그룹 154"/>
          <p:cNvGrpSpPr/>
          <p:nvPr/>
        </p:nvGrpSpPr>
        <p:grpSpPr>
          <a:xfrm>
            <a:off x="683568" y="1745052"/>
            <a:ext cx="5616624" cy="2332020"/>
            <a:chOff x="683568" y="2249108"/>
            <a:chExt cx="5616624" cy="2332020"/>
          </a:xfrm>
        </p:grpSpPr>
        <p:grpSp>
          <p:nvGrpSpPr>
            <p:cNvPr id="100" name="그룹 173"/>
            <p:cNvGrpSpPr/>
            <p:nvPr/>
          </p:nvGrpSpPr>
          <p:grpSpPr>
            <a:xfrm>
              <a:off x="2771800" y="2924944"/>
              <a:ext cx="3528392" cy="1656184"/>
              <a:chOff x="2771800" y="2924944"/>
              <a:chExt cx="3528392" cy="1656184"/>
            </a:xfrm>
            <a:solidFill>
              <a:srgbClr val="C00000"/>
            </a:solidFill>
          </p:grpSpPr>
          <p:sp>
            <p:nvSpPr>
              <p:cNvPr id="104" name="타원 103"/>
              <p:cNvSpPr/>
              <p:nvPr/>
            </p:nvSpPr>
            <p:spPr>
              <a:xfrm>
                <a:off x="5292080" y="4221088"/>
                <a:ext cx="360040" cy="3600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rgbClr val="FFFF00"/>
                    </a:solidFill>
                  </a:rPr>
                  <a:t>8</a:t>
                </a:r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5508104" y="2924944"/>
                <a:ext cx="792088" cy="59864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굽은 화살표 105"/>
              <p:cNvSpPr/>
              <p:nvPr/>
            </p:nvSpPr>
            <p:spPr>
              <a:xfrm rot="10800000">
                <a:off x="5393583" y="3456764"/>
                <a:ext cx="576065" cy="360039"/>
              </a:xfrm>
              <a:prstGeom prst="ben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오른쪽 화살표 106"/>
              <p:cNvSpPr/>
              <p:nvPr/>
            </p:nvSpPr>
            <p:spPr>
              <a:xfrm rot="5400000">
                <a:off x="4680032" y="3537032"/>
                <a:ext cx="360000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오른쪽 화살표 107"/>
              <p:cNvSpPr/>
              <p:nvPr/>
            </p:nvSpPr>
            <p:spPr>
              <a:xfrm rot="5400000">
                <a:off x="4031960" y="3536992"/>
                <a:ext cx="360000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오른쪽 화살표 108"/>
              <p:cNvSpPr/>
              <p:nvPr/>
            </p:nvSpPr>
            <p:spPr>
              <a:xfrm rot="5400000">
                <a:off x="2663808" y="3536992"/>
                <a:ext cx="360000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굽은 화살표 109"/>
              <p:cNvSpPr/>
              <p:nvPr/>
            </p:nvSpPr>
            <p:spPr>
              <a:xfrm rot="10800000" flipV="1">
                <a:off x="2843808" y="3323124"/>
                <a:ext cx="2592288" cy="360040"/>
              </a:xfrm>
              <a:prstGeom prst="ben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" name="오른쪽 화살표 101"/>
            <p:cNvSpPr/>
            <p:nvPr/>
          </p:nvSpPr>
          <p:spPr>
            <a:xfrm>
              <a:off x="683568" y="2249108"/>
              <a:ext cx="5544616" cy="14401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오른쪽 화살표 102"/>
            <p:cNvSpPr/>
            <p:nvPr/>
          </p:nvSpPr>
          <p:spPr>
            <a:xfrm rot="7109002">
              <a:off x="5805713" y="2643458"/>
              <a:ext cx="756000" cy="14401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직사각형 110"/>
          <p:cNvSpPr/>
          <p:nvPr/>
        </p:nvSpPr>
        <p:spPr>
          <a:xfrm>
            <a:off x="7078492" y="4436381"/>
            <a:ext cx="1304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/>
              <a:t>High energy </a:t>
            </a:r>
          </a:p>
          <a:p>
            <a:pPr algn="ctr"/>
            <a:r>
              <a:rPr lang="en-US" altLang="ko-KR" sz="1400" b="1" dirty="0" smtClean="0"/>
              <a:t>experiments</a:t>
            </a:r>
            <a:endParaRPr lang="ko-KR" altLang="en-US" sz="1400" b="1" dirty="0"/>
          </a:p>
        </p:txBody>
      </p:sp>
      <p:cxnSp>
        <p:nvCxnSpPr>
          <p:cNvPr id="116" name="직선 화살표 연결선 115"/>
          <p:cNvCxnSpPr/>
          <p:nvPr/>
        </p:nvCxnSpPr>
        <p:spPr>
          <a:xfrm rot="5400000">
            <a:off x="6227390" y="1628800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Goals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251520" y="1110676"/>
            <a:ext cx="8712968" cy="5229200"/>
            <a:chOff x="251520" y="1480638"/>
            <a:chExt cx="8878004" cy="5373216"/>
          </a:xfrm>
        </p:grpSpPr>
        <p:sp>
          <p:nvSpPr>
            <p:cNvPr id="8" name="직사각형 7"/>
            <p:cNvSpPr/>
            <p:nvPr/>
          </p:nvSpPr>
          <p:spPr>
            <a:xfrm>
              <a:off x="251520" y="1484784"/>
              <a:ext cx="2736304" cy="1800200"/>
            </a:xfrm>
            <a:prstGeom prst="rect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7958" y="2844408"/>
              <a:ext cx="1630139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ISOL</a:t>
              </a:r>
              <a:r>
                <a:rPr lang="en-US" altLang="ko-KR" sz="1400" b="1" dirty="0" smtClean="0"/>
                <a:t>+</a:t>
              </a:r>
              <a:r>
                <a:rPr lang="en-US" altLang="ko-KR" sz="1400" b="1" dirty="0" smtClean="0">
                  <a:solidFill>
                    <a:srgbClr val="7030A0"/>
                  </a:solidFill>
                </a:rPr>
                <a:t>IFF</a:t>
              </a:r>
              <a:r>
                <a:rPr lang="en-US" altLang="ko-KR" sz="1400" b="1" dirty="0" smtClean="0"/>
                <a:t>+</a:t>
              </a:r>
              <a:r>
                <a:rPr lang="en-US" altLang="ko-KR" sz="1400" b="1" dirty="0" smtClean="0">
                  <a:solidFill>
                    <a:srgbClr val="0070C0"/>
                  </a:solidFill>
                </a:rPr>
                <a:t>ISOL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0" name="그룹 50"/>
            <p:cNvGrpSpPr/>
            <p:nvPr/>
          </p:nvGrpSpPr>
          <p:grpSpPr>
            <a:xfrm>
              <a:off x="1208644" y="1480638"/>
              <a:ext cx="7920880" cy="5373216"/>
              <a:chOff x="755576" y="1080120"/>
              <a:chExt cx="7920880" cy="5373216"/>
            </a:xfrm>
          </p:grpSpPr>
          <p:sp>
            <p:nvSpPr>
              <p:cNvPr id="22" name="정육면체 21"/>
              <p:cNvSpPr/>
              <p:nvPr/>
            </p:nvSpPr>
            <p:spPr>
              <a:xfrm>
                <a:off x="755576" y="1844824"/>
                <a:ext cx="7920880" cy="4608512"/>
              </a:xfrm>
              <a:prstGeom prst="cube">
                <a:avLst>
                  <a:gd name="adj" fmla="val 95978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내용 개체 틀 4"/>
              <p:cNvSpPr txBox="1">
                <a:spLocks/>
              </p:cNvSpPr>
              <p:nvPr/>
            </p:nvSpPr>
            <p:spPr>
              <a:xfrm>
                <a:off x="2557916" y="3729961"/>
                <a:ext cx="3496619" cy="75375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0CC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맑은 고딕" pitchFamily="50" charset="-127"/>
                    <a:cs typeface="+mn-cs"/>
                  </a:rPr>
                  <a:t>Nuclear data using fast neutrons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Basic data for future nuclear energy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Radioactive waste transmutation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맑은 고딕" pitchFamily="50" charset="-127"/>
                    <a:cs typeface="+mn-cs"/>
                  </a:rPr>
                  <a:t> </a:t>
                </a:r>
              </a:p>
            </p:txBody>
          </p:sp>
          <p:sp>
            <p:nvSpPr>
              <p:cNvPr id="24" name="내용 개체 틀 4"/>
              <p:cNvSpPr txBox="1">
                <a:spLocks/>
              </p:cNvSpPr>
              <p:nvPr/>
            </p:nvSpPr>
            <p:spPr>
              <a:xfrm>
                <a:off x="4109984" y="2025836"/>
                <a:ext cx="3456384" cy="887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Nuclear Astrophysics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Origin of nuclei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Paths of nucleosynthesis 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Neutron stars and supernovae</a:t>
                </a:r>
              </a:p>
            </p:txBody>
          </p:sp>
          <p:sp>
            <p:nvSpPr>
              <p:cNvPr id="25" name="내용 개체 틀 4"/>
              <p:cNvSpPr txBox="1">
                <a:spLocks/>
              </p:cNvSpPr>
              <p:nvPr/>
            </p:nvSpPr>
            <p:spPr>
              <a:xfrm>
                <a:off x="1632750" y="4538487"/>
                <a:ext cx="3521853" cy="8475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맑은 고딕" pitchFamily="50" charset="-127"/>
                    <a:cs typeface="+mn-cs"/>
                  </a:rPr>
                  <a:t>Material science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Production &amp; Characterization</a:t>
                </a:r>
                <a:r>
                  <a:rPr kumimoji="0" lang="en-US" altLang="ko-KR" sz="11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new materials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altLang="ko-KR" sz="1100" b="1" dirty="0" smtClean="0">
                    <a:solidFill>
                      <a:srgbClr val="0000FF"/>
                    </a:solidFill>
                  </a:rPr>
                  <a:t>D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ynamic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image in nm scale</a:t>
                </a:r>
              </a:p>
            </p:txBody>
          </p:sp>
          <p:sp>
            <p:nvSpPr>
              <p:cNvPr id="26" name="내용 개체 틀 4"/>
              <p:cNvSpPr txBox="1">
                <a:spLocks/>
              </p:cNvSpPr>
              <p:nvPr/>
            </p:nvSpPr>
            <p:spPr>
              <a:xfrm>
                <a:off x="4974079" y="1080120"/>
                <a:ext cx="3555632" cy="902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Nuclear Physics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altLang="ko-KR" sz="11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E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xotic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 nuclei near the neutron drip line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altLang="ko-KR" sz="11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S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uper</a:t>
                </a:r>
                <a:r>
                  <a:rPr lang="en-US" altLang="ko-KR" sz="11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-H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eavy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 Elements (SHE)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Equation-of-state (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EoS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) of nuclear matter</a:t>
                </a:r>
              </a:p>
            </p:txBody>
          </p:sp>
          <p:sp>
            <p:nvSpPr>
              <p:cNvPr id="27" name="내용 개체 틀 4"/>
              <p:cNvSpPr txBox="1">
                <a:spLocks/>
              </p:cNvSpPr>
              <p:nvPr/>
            </p:nvSpPr>
            <p:spPr>
              <a:xfrm>
                <a:off x="3320305" y="2973265"/>
                <a:ext cx="3525984" cy="711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96F07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96F07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Atomic physics</a:t>
                </a:r>
              </a:p>
              <a:p>
                <a:pPr marL="446088" lvl="0" indent="-265113">
                  <a:spcBef>
                    <a:spcPct val="20000"/>
                  </a:spcBef>
                  <a:buFont typeface="Wingdings" pitchFamily="2" charset="2"/>
                  <a:buChar char="§"/>
                  <a:defRPr/>
                </a:pPr>
                <a:r>
                  <a:rPr lang="en-US" altLang="ko-KR" sz="1100" b="1" dirty="0" smtClean="0">
                    <a:solidFill>
                      <a:srgbClr val="F96F07"/>
                    </a:solidFill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Limits of nuclear existence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96F07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Fundamental conservation law</a:t>
                </a: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 </a:t>
                </a:r>
                <a:endParaRPr kumimoji="0" lang="ko-KR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오른쪽 화살표 10"/>
            <p:cNvSpPr/>
            <p:nvPr/>
          </p:nvSpPr>
          <p:spPr>
            <a:xfrm>
              <a:off x="3059832" y="1774799"/>
              <a:ext cx="2327724" cy="386215"/>
            </a:xfrm>
            <a:prstGeom prst="rightArrow">
              <a:avLst>
                <a:gd name="adj1" fmla="val 29926"/>
                <a:gd name="adj2" fmla="val 53743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>
              <a:off x="3059831" y="2633872"/>
              <a:ext cx="1491965" cy="432048"/>
            </a:xfrm>
            <a:prstGeom prst="rightArrow">
              <a:avLst>
                <a:gd name="adj1" fmla="val 29926"/>
                <a:gd name="adj2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위로 굽은 화살표 12"/>
            <p:cNvSpPr/>
            <p:nvPr/>
          </p:nvSpPr>
          <p:spPr>
            <a:xfrm rot="5400000">
              <a:off x="2732526" y="2964218"/>
              <a:ext cx="648072" cy="1433620"/>
            </a:xfrm>
            <a:prstGeom prst="bentUpArrow">
              <a:avLst>
                <a:gd name="adj1" fmla="val 22969"/>
                <a:gd name="adj2" fmla="val 34731"/>
                <a:gd name="adj3" fmla="val 32385"/>
              </a:avLst>
            </a:prstGeom>
            <a:solidFill>
              <a:schemeClr val="bg1"/>
            </a:solidFill>
            <a:ln>
              <a:solidFill>
                <a:srgbClr val="F96F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위로 굽은 화살표 13"/>
            <p:cNvSpPr/>
            <p:nvPr/>
          </p:nvSpPr>
          <p:spPr>
            <a:xfrm rot="5400000">
              <a:off x="1680908" y="3439771"/>
              <a:ext cx="1368152" cy="1202594"/>
            </a:xfrm>
            <a:prstGeom prst="bentUpArrow">
              <a:avLst>
                <a:gd name="adj1" fmla="val 11437"/>
                <a:gd name="adj2" fmla="val 19981"/>
                <a:gd name="adj3" fmla="val 18345"/>
              </a:avLst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위로 굽은 화살표 14"/>
            <p:cNvSpPr/>
            <p:nvPr/>
          </p:nvSpPr>
          <p:spPr>
            <a:xfrm rot="5400000">
              <a:off x="491465" y="3970255"/>
              <a:ext cx="2207616" cy="981091"/>
            </a:xfrm>
            <a:prstGeom prst="bentUpArrow">
              <a:avLst>
                <a:gd name="adj1" fmla="val 14106"/>
                <a:gd name="adj2" fmla="val 22275"/>
                <a:gd name="adj3" fmla="val 18705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위로 굽은 화살표 15"/>
            <p:cNvSpPr/>
            <p:nvPr/>
          </p:nvSpPr>
          <p:spPr>
            <a:xfrm rot="5400000">
              <a:off x="-673939" y="4426464"/>
              <a:ext cx="3095509" cy="956566"/>
            </a:xfrm>
            <a:prstGeom prst="bentUpArrow">
              <a:avLst>
                <a:gd name="adj1" fmla="val 15091"/>
                <a:gd name="adj2" fmla="val 22275"/>
                <a:gd name="adj3" fmla="val 16545"/>
              </a:avLst>
            </a:prstGeom>
            <a:solidFill>
              <a:schemeClr val="bg1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내용 개체 틀 4"/>
            <p:cNvSpPr txBox="1">
              <a:spLocks/>
            </p:cNvSpPr>
            <p:nvPr/>
          </p:nvSpPr>
          <p:spPr>
            <a:xfrm>
              <a:off x="1352099" y="5831661"/>
              <a:ext cx="3522939" cy="7220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FF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altLang="ko-KR" sz="1400" b="1" dirty="0" smtClean="0">
                  <a:solidFill>
                    <a:srgbClr val="CC00FF"/>
                  </a:solidFill>
                  <a:latin typeface="맑은 고딕" pitchFamily="50" charset="-127"/>
                  <a:ea typeface="맑은 고딕" pitchFamily="50" charset="-127"/>
                </a:rPr>
                <a:t>Medical and Bio sciences</a:t>
              </a:r>
              <a:endPara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  <a:p>
              <a:pPr marL="446088" indent="-265113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altLang="ko-KR" sz="1100" b="1" dirty="0" smtClean="0">
                  <a:solidFill>
                    <a:srgbClr val="CC00FF"/>
                  </a:solidFill>
                </a:rPr>
                <a:t>Advanced therapy technology</a:t>
              </a:r>
            </a:p>
            <a:p>
              <a:pPr marL="446088" indent="-265113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altLang="ko-KR" sz="1100" b="1" dirty="0" smtClean="0">
                  <a:solidFill>
                    <a:srgbClr val="CC00FF"/>
                  </a:solidFill>
                </a:rPr>
                <a:t>Mutation of DNA</a:t>
              </a:r>
            </a:p>
          </p:txBody>
        </p:sp>
        <p:grpSp>
          <p:nvGrpSpPr>
            <p:cNvPr id="19" name="그룹 23"/>
            <p:cNvGrpSpPr/>
            <p:nvPr/>
          </p:nvGrpSpPr>
          <p:grpSpPr>
            <a:xfrm>
              <a:off x="276930" y="1517442"/>
              <a:ext cx="2668004" cy="1728192"/>
              <a:chOff x="276930" y="1517442"/>
              <a:chExt cx="2668004" cy="1728192"/>
            </a:xfrm>
          </p:grpSpPr>
          <p:pic>
            <p:nvPicPr>
              <p:cNvPr id="20" name="Picture 2" descr="E:\2010 -2- HU\[과제] 중이온\[3세부] KoRIA layout - 20100804-\20100901-1세부(한장민)에서 질문\koRIA-개념도-2010.9.28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1756" y="1517442"/>
                <a:ext cx="2643178" cy="1728192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6930" y="2855845"/>
                <a:ext cx="1853592" cy="3004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3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ISOL</a:t>
                </a:r>
                <a:r>
                  <a:rPr lang="en-US" altLang="ko-KR" sz="1300" b="1" dirty="0" smtClean="0"/>
                  <a:t>+</a:t>
                </a:r>
                <a:r>
                  <a:rPr lang="en-US" altLang="ko-KR" sz="1300" b="1" dirty="0" smtClean="0">
                    <a:solidFill>
                      <a:srgbClr val="7030A0"/>
                    </a:solidFill>
                  </a:rPr>
                  <a:t>IFF</a:t>
                </a:r>
                <a:r>
                  <a:rPr lang="en-US" altLang="ko-KR" sz="1300" b="1" dirty="0" smtClean="0"/>
                  <a:t>+</a:t>
                </a:r>
                <a:r>
                  <a:rPr lang="en-US" altLang="ko-KR" sz="1300" b="1" dirty="0" smtClean="0">
                    <a:solidFill>
                      <a:srgbClr val="0070C0"/>
                    </a:solidFill>
                  </a:rPr>
                  <a:t>ISOL(Trap)</a:t>
                </a:r>
                <a:endParaRPr lang="ko-KR" altLang="en-US" sz="13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 bwMode="auto">
          <a:xfrm>
            <a:off x="5364088" y="4388794"/>
            <a:ext cx="374441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spcBef>
                <a:spcPct val="10000"/>
              </a:spcBef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  In this talk, I am </a:t>
            </a:r>
          </a:p>
          <a:p>
            <a:pPr algn="r">
              <a:spcBef>
                <a:spcPct val="10000"/>
              </a:spcBef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going to focus on the </a:t>
            </a:r>
          </a:p>
          <a:p>
            <a:pPr algn="r">
              <a:spcBef>
                <a:spcPct val="10000"/>
              </a:spcBef>
            </a:pPr>
            <a:r>
              <a:rPr lang="en-US" altLang="ko-KR" sz="2200" b="1" dirty="0" err="1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isospin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 dependent </a:t>
            </a:r>
            <a:r>
              <a:rPr lang="en-US" altLang="ko-KR" sz="2200" b="1" dirty="0" err="1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EoS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.</a:t>
            </a:r>
          </a:p>
          <a:p>
            <a:pPr algn="r">
              <a:spcBef>
                <a:spcPct val="10000"/>
              </a:spcBef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(</a:t>
            </a:r>
            <a:r>
              <a:rPr lang="en-US" altLang="ko-KR" sz="2200" b="1" i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Large help from B.-A. Li </a:t>
            </a:r>
          </a:p>
          <a:p>
            <a:pPr algn="r">
              <a:spcBef>
                <a:spcPct val="10000"/>
              </a:spcBef>
            </a:pPr>
            <a:r>
              <a:rPr lang="en-US" altLang="ko-KR" sz="2200" b="1" i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in the WCU program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ea typeface="굴림" pitchFamily="50" charset="-127"/>
              </a:rPr>
              <a:t>)</a:t>
            </a:r>
            <a:endParaRPr lang="ko-KR" altLang="en-US" sz="2200" b="1" dirty="0" smtClean="0">
              <a:solidFill>
                <a:schemeClr val="accent2">
                  <a:lumMod val="75000"/>
                </a:schemeClr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June 19, 2011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NuSYM 2011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14650" y="291465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ea typeface="宋体" pitchFamily="2" charset="-122"/>
              </a:rPr>
              <a:t>18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429388" y="1129336"/>
            <a:ext cx="2214578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B.-A.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Li,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L.-W.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Chen </a:t>
            </a:r>
            <a:endParaRPr lang="en-US" altLang="zh-CN" sz="1600" dirty="0" smtClean="0">
              <a:solidFill>
                <a:schemeClr val="tx2">
                  <a:lumMod val="75000"/>
                </a:schemeClr>
              </a:solidFill>
              <a:ea typeface="宋体" pitchFamily="2" charset="-122"/>
            </a:endParaRPr>
          </a:p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&amp; C.M. </a:t>
            </a:r>
            <a:r>
              <a:rPr lang="en-US" altLang="zh-CN" sz="1600" dirty="0" err="1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Ko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 </a:t>
            </a:r>
          </a:p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Physics Report, </a:t>
            </a:r>
          </a:p>
          <a:p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464</a:t>
            </a: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,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 113 (2008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)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Nuclear Equation of State</a:t>
            </a:r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619125" y="1098550"/>
          <a:ext cx="5403850" cy="1736725"/>
        </p:xfrm>
        <a:graphic>
          <a:graphicData uri="http://schemas.openxmlformats.org/presentationml/2006/ole">
            <p:oleObj spid="_x0000_s21506" name="수식" r:id="rId3" imgW="3009600" imgH="965160" progId="Equation.3">
              <p:embed/>
            </p:oleObj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5259083" y="2714620"/>
            <a:ext cx="3313445" cy="2640733"/>
            <a:chOff x="5000627" y="3071810"/>
            <a:chExt cx="3742073" cy="2997923"/>
          </a:xfrm>
        </p:grpSpPr>
        <p:grpSp>
          <p:nvGrpSpPr>
            <p:cNvPr id="32" name="그룹 31"/>
            <p:cNvGrpSpPr/>
            <p:nvPr/>
          </p:nvGrpSpPr>
          <p:grpSpPr>
            <a:xfrm>
              <a:off x="5000627" y="3495688"/>
              <a:ext cx="3580714" cy="2574045"/>
              <a:chOff x="4355705" y="3028025"/>
              <a:chExt cx="4425181" cy="3200366"/>
            </a:xfrm>
          </p:grpSpPr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5775325" y="3694113"/>
                <a:ext cx="184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zh-CN">
                  <a:cs typeface="华文楷体"/>
                </a:endParaRP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8297567" y="4899158"/>
                <a:ext cx="417875" cy="45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ρ</a:t>
                </a:r>
                <a:endParaRPr lang="el-GR" altLang="zh-CN" dirty="0">
                  <a:solidFill>
                    <a:schemeClr val="accent1">
                      <a:lumMod val="75000"/>
                    </a:schemeClr>
                  </a:solidFill>
                  <a:cs typeface="华文楷体"/>
                </a:endParaRP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6156325" y="4913313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a typeface="宋体" pitchFamily="2" charset="-122"/>
                  </a:rPr>
                  <a:t>0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7315200" y="4495800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zh-CN">
                  <a:cs typeface="华文楷体"/>
                </a:endParaRPr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7584409" y="5323959"/>
                <a:ext cx="1192989" cy="803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Nucleon</a:t>
                </a:r>
              </a:p>
              <a:p>
                <a:pPr algn="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density</a:t>
                </a:r>
                <a:endParaRPr lang="en-US" altLang="zh-CN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 rot="19656315">
                <a:off x="4435152" y="4607927"/>
                <a:ext cx="1788000" cy="803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 err="1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Isospin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 </a:t>
                </a:r>
                <a:endParaRPr lang="en-US" altLang="zh-CN" dirty="0" smtClean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endParaRPr>
              </a:p>
              <a:p>
                <a:r>
                  <a:rPr lang="en-US" altLang="zh-CN" dirty="0" smtClean="0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asymmetry</a:t>
                </a:r>
                <a:endParaRPr lang="en-US" altLang="zh-CN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6596451" y="3218239"/>
                <a:ext cx="2184435" cy="130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Symmetric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nuclear matter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(</a:t>
                </a:r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ρ</a:t>
                </a:r>
                <a:r>
                  <a:rPr lang="en-US" altLang="zh-CN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Arial" pitchFamily="34" charset="0"/>
                  </a:rPr>
                  <a:t>n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Arial" pitchFamily="34" charset="0"/>
                  </a:rPr>
                  <a:t>=</a:t>
                </a:r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ρ</a:t>
                </a:r>
                <a:r>
                  <a:rPr lang="en-US" altLang="zh-CN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p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)</a:t>
                </a:r>
                <a:endParaRPr lang="en-US" altLang="zh-CN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 rot="19505290">
                <a:off x="4875884" y="5769193"/>
                <a:ext cx="388938" cy="45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altLang="zh-CN" i="1" dirty="0">
                    <a:solidFill>
                      <a:srgbClr val="FF0000"/>
                    </a:solidFill>
                    <a:cs typeface="Arial" pitchFamily="34" charset="0"/>
                  </a:rPr>
                  <a:t>δ</a:t>
                </a:r>
              </a:p>
            </p:txBody>
          </p:sp>
          <p:graphicFrame>
            <p:nvGraphicFramePr>
              <p:cNvPr id="29" name="개체 28"/>
              <p:cNvGraphicFramePr>
                <a:graphicFrameLocks noChangeAspect="1"/>
              </p:cNvGraphicFramePr>
              <p:nvPr/>
            </p:nvGraphicFramePr>
            <p:xfrm>
              <a:off x="4355705" y="3028025"/>
              <a:ext cx="1810762" cy="477839"/>
            </p:xfrm>
            <a:graphic>
              <a:graphicData uri="http://schemas.openxmlformats.org/presentationml/2006/ole">
                <p:oleObj spid="_x0000_s21508" name="수식" r:id="rId4" imgW="914400" imgH="241200" progId="Equation.3">
                  <p:embed/>
                </p:oleObj>
              </a:graphicData>
            </a:graphic>
          </p:graphicFrame>
        </p:grpSp>
        <p:cxnSp>
          <p:nvCxnSpPr>
            <p:cNvPr id="41" name="직선 화살표 연결선 40"/>
            <p:cNvCxnSpPr/>
            <p:nvPr/>
          </p:nvCxnSpPr>
          <p:spPr>
            <a:xfrm rot="5400000" flipH="1" flipV="1">
              <a:off x="5582264" y="4061016"/>
              <a:ext cx="1980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 rot="10800000" flipH="1" flipV="1">
              <a:off x="6582700" y="5041580"/>
              <a:ext cx="2160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rot="-1920000" flipH="1" flipV="1">
              <a:off x="5074924" y="5457046"/>
              <a:ext cx="1620000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/>
          <p:cNvGrpSpPr/>
          <p:nvPr/>
        </p:nvGrpSpPr>
        <p:grpSpPr>
          <a:xfrm>
            <a:off x="460596" y="2854942"/>
            <a:ext cx="3941232" cy="3498312"/>
            <a:chOff x="559330" y="2854942"/>
            <a:chExt cx="3941232" cy="3498312"/>
          </a:xfrm>
        </p:grpSpPr>
        <p:grpSp>
          <p:nvGrpSpPr>
            <p:cNvPr id="39" name="그룹 38"/>
            <p:cNvGrpSpPr/>
            <p:nvPr/>
          </p:nvGrpSpPr>
          <p:grpSpPr>
            <a:xfrm>
              <a:off x="559330" y="2854942"/>
              <a:ext cx="3685974" cy="3498312"/>
              <a:chOff x="559330" y="2854942"/>
              <a:chExt cx="3685974" cy="3498312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642910" y="2857496"/>
                <a:ext cx="3571900" cy="3470328"/>
                <a:chOff x="656558" y="2758402"/>
                <a:chExt cx="3571900" cy="3470328"/>
              </a:xfrm>
            </p:grpSpPr>
            <p:pic>
              <p:nvPicPr>
                <p:cNvPr id="33" name="그림 32" descr="EOS-HFB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56558" y="2758402"/>
                  <a:ext cx="3571900" cy="3470328"/>
                </a:xfrm>
                <a:prstGeom prst="rect">
                  <a:avLst/>
                </a:prstGeom>
              </p:spPr>
            </p:pic>
            <p:cxnSp>
              <p:nvCxnSpPr>
                <p:cNvPr id="35" name="직선 화살표 연결선 34"/>
                <p:cNvCxnSpPr/>
                <p:nvPr/>
              </p:nvCxnSpPr>
              <p:spPr>
                <a:xfrm rot="5400000" flipH="1" flipV="1">
                  <a:off x="1786712" y="4714884"/>
                  <a:ext cx="1427966" cy="794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7" name="개체 36"/>
                <p:cNvGraphicFramePr>
                  <a:graphicFrameLocks noChangeAspect="1"/>
                </p:cNvGraphicFramePr>
                <p:nvPr/>
              </p:nvGraphicFramePr>
              <p:xfrm>
                <a:off x="2656822" y="3758534"/>
                <a:ext cx="1120775" cy="447675"/>
              </p:xfrm>
              <a:graphic>
                <a:graphicData uri="http://schemas.openxmlformats.org/presentationml/2006/ole">
                  <p:oleObj spid="_x0000_s21509" name="수식" r:id="rId6" imgW="634680" imgH="253800" progId="Equation.3">
                    <p:embed/>
                  </p:oleObj>
                </a:graphicData>
              </a:graphic>
            </p:graphicFrame>
          </p:grpSp>
          <p:sp>
            <p:nvSpPr>
              <p:cNvPr id="36" name="TextBox 35"/>
              <p:cNvSpPr txBox="1"/>
              <p:nvPr/>
            </p:nvSpPr>
            <p:spPr bwMode="auto">
              <a:xfrm rot="16200000">
                <a:off x="135496" y="3278776"/>
                <a:ext cx="12170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E/A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 (</a:t>
                </a:r>
                <a:r>
                  <a:rPr lang="en-US" altLang="ko-KR" dirty="0" err="1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MeV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3286387" y="5983922"/>
                <a:ext cx="958917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Symbol" pitchFamily="18" charset="2"/>
                    <a:ea typeface="굴림" pitchFamily="50" charset="-127"/>
                  </a:rPr>
                  <a:t>r</a:t>
                </a:r>
                <a:r>
                  <a:rPr lang="en-US" altLang="ko-KR" dirty="0" smtClean="0">
                    <a:ea typeface="굴림" pitchFamily="50" charset="-127"/>
                  </a:rPr>
                  <a:t> 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(fm</a:t>
                </a:r>
                <a:r>
                  <a:rPr lang="en-US" altLang="ko-KR" baseline="30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-3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 bwMode="auto">
            <a:xfrm rot="5400000">
              <a:off x="3338801" y="3655055"/>
              <a:ext cx="19541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ea typeface="굴림" pitchFamily="50" charset="-127"/>
                </a:rPr>
                <a:t>CDR, FAIR (2001)</a:t>
              </a: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4286248" y="5670317"/>
            <a:ext cx="4749874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400" dirty="0" smtClean="0">
                <a:ea typeface="굴림" pitchFamily="50" charset="-127"/>
              </a:rPr>
              <a:t>F. de </a:t>
            </a:r>
            <a:r>
              <a:rPr lang="en-US" altLang="ko-KR" sz="1400" dirty="0" err="1" smtClean="0">
                <a:ea typeface="굴림" pitchFamily="50" charset="-127"/>
              </a:rPr>
              <a:t>Jong</a:t>
            </a:r>
            <a:r>
              <a:rPr lang="en-US" altLang="ko-KR" sz="1400" dirty="0" smtClean="0">
                <a:ea typeface="굴림" pitchFamily="50" charset="-127"/>
              </a:rPr>
              <a:t> &amp; H. </a:t>
            </a:r>
            <a:r>
              <a:rPr lang="en-US" altLang="ko-KR" sz="1400" dirty="0" err="1" smtClean="0">
                <a:ea typeface="굴림" pitchFamily="50" charset="-127"/>
              </a:rPr>
              <a:t>Lenske</a:t>
            </a:r>
            <a:r>
              <a:rPr lang="en-US" altLang="ko-KR" sz="1400" dirty="0" smtClean="0">
                <a:ea typeface="굴림" pitchFamily="50" charset="-127"/>
              </a:rPr>
              <a:t>, RPC 57, 3099 (1998)</a:t>
            </a:r>
          </a:p>
          <a:p>
            <a:pPr>
              <a:spcBef>
                <a:spcPct val="10000"/>
              </a:spcBef>
            </a:pPr>
            <a:r>
              <a:rPr lang="en-US" altLang="ko-KR" sz="1400" dirty="0" smtClean="0">
                <a:ea typeface="굴림" pitchFamily="50" charset="-127"/>
              </a:rPr>
              <a:t>F. </a:t>
            </a:r>
            <a:r>
              <a:rPr lang="en-US" altLang="ko-KR" sz="1400" dirty="0" err="1" smtClean="0">
                <a:ea typeface="굴림" pitchFamily="50" charset="-127"/>
              </a:rPr>
              <a:t>Hofman</a:t>
            </a:r>
            <a:r>
              <a:rPr lang="en-US" altLang="ko-KR" sz="1400" dirty="0" smtClean="0">
                <a:ea typeface="굴림" pitchFamily="50" charset="-127"/>
              </a:rPr>
              <a:t>, C.M. </a:t>
            </a:r>
            <a:r>
              <a:rPr lang="en-US" altLang="ko-KR" sz="1400" dirty="0" err="1" smtClean="0">
                <a:ea typeface="굴림" pitchFamily="50" charset="-127"/>
              </a:rPr>
              <a:t>Keil</a:t>
            </a:r>
            <a:r>
              <a:rPr lang="en-US" altLang="ko-KR" sz="1400" dirty="0" smtClean="0">
                <a:ea typeface="굴림" pitchFamily="50" charset="-127"/>
              </a:rPr>
              <a:t> &amp; H. </a:t>
            </a:r>
            <a:r>
              <a:rPr lang="en-US" altLang="ko-KR" sz="1400" dirty="0" err="1" smtClean="0">
                <a:ea typeface="굴림" pitchFamily="50" charset="-127"/>
              </a:rPr>
              <a:t>Lenske</a:t>
            </a:r>
            <a:r>
              <a:rPr lang="en-US" altLang="ko-KR" sz="1400" dirty="0" smtClean="0">
                <a:ea typeface="굴림" pitchFamily="50" charset="-127"/>
              </a:rPr>
              <a:t>, PRC 64, 034314 (2001) </a:t>
            </a:r>
            <a:endParaRPr lang="ko-KR" altLang="en-US" sz="1400" dirty="0" smtClean="0">
              <a:ea typeface="굴림" pitchFamily="50" charset="-127"/>
            </a:endParaRPr>
          </a:p>
        </p:txBody>
      </p:sp>
      <p:sp>
        <p:nvSpPr>
          <p:cNvPr id="47" name="오각형 46"/>
          <p:cNvSpPr/>
          <p:nvPr/>
        </p:nvSpPr>
        <p:spPr>
          <a:xfrm flipH="1">
            <a:off x="4075132" y="5660424"/>
            <a:ext cx="5000628" cy="571504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 rtlCol="0">
        <a:spAutoFit/>
      </a:bodyPr>
      <a:lstStyle>
        <a:defPPr>
          <a:spcBef>
            <a:spcPct val="10000"/>
          </a:spcBef>
          <a:defRPr dirty="0" smtClean="0">
            <a:ea typeface="굴림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2441</Words>
  <Application>Microsoft Office PowerPoint</Application>
  <PresentationFormat>화면 슬라이드 쇼(4:3)</PresentationFormat>
  <Paragraphs>700</Paragraphs>
  <Slides>35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35</vt:i4>
      </vt:variant>
    </vt:vector>
  </HeadingPairs>
  <TitlesOfParts>
    <vt:vector size="48" baseType="lpstr">
      <vt:lpstr>굴림</vt:lpstr>
      <vt:lpstr>Arial</vt:lpstr>
      <vt:lpstr>맑은 고딕</vt:lpstr>
      <vt:lpstr>Calibri</vt:lpstr>
      <vt:lpstr>Symbol</vt:lpstr>
      <vt:lpstr>Wingdings</vt:lpstr>
      <vt:lpstr>Times New Roman</vt:lpstr>
      <vt:lpstr>宋体</vt:lpstr>
      <vt:lpstr>华文楷体</vt:lpstr>
      <vt:lpstr>Office 테마</vt:lpstr>
      <vt:lpstr>수식</vt:lpstr>
      <vt:lpstr>Equation</vt:lpstr>
      <vt:lpstr>Acrobat Document</vt:lpstr>
      <vt:lpstr>Plan for LAMPS at KoRIA</vt:lpstr>
      <vt:lpstr>KoRIA: Korea Rare Isotope Accelerator </vt:lpstr>
      <vt:lpstr>Aim of Technical Specification</vt:lpstr>
      <vt:lpstr>슬라이드 4</vt:lpstr>
      <vt:lpstr>RI from ISOL by Cyclotron</vt:lpstr>
      <vt:lpstr>RI from IFF by High-Power SC LINAC and High-Intensity Stable HI beams</vt:lpstr>
      <vt:lpstr>RI from ISOL by High-Power SC LINAC (Long term future upgrade option)</vt:lpstr>
      <vt:lpstr>Research Goals</vt:lpstr>
      <vt:lpstr>Nuclear Equation of State</vt:lpstr>
      <vt:lpstr>Nuclear Equation of State</vt:lpstr>
      <vt:lpstr>Importance of Symmetry Energy</vt:lpstr>
      <vt:lpstr>Stability of Neutron Stars with  Super Soft Esym</vt:lpstr>
      <vt:lpstr>Experimental Observables</vt:lpstr>
      <vt:lpstr>Yield Ratio</vt:lpstr>
      <vt:lpstr>Yield Ratio (π-/π+)</vt:lpstr>
      <vt:lpstr>π-/π+ Ratio</vt:lpstr>
      <vt:lpstr>Isospin Diffusion Parameter: Isospin Tracer</vt:lpstr>
      <vt:lpstr>Isospin Diffusion Parameter</vt:lpstr>
      <vt:lpstr>Collective Flow</vt:lpstr>
      <vt:lpstr>Design of Detector System</vt:lpstr>
      <vt:lpstr>Conceptual Design of LAMPS</vt:lpstr>
      <vt:lpstr>Solenoid Spectrometer</vt:lpstr>
      <vt:lpstr>Dipole Spectrometer</vt:lpstr>
      <vt:lpstr>Simulated Event Display</vt:lpstr>
      <vt:lpstr>Simulated Event Display</vt:lpstr>
      <vt:lpstr>Simulated Event Display</vt:lpstr>
      <vt:lpstr>Acceptance of LAMPS</vt:lpstr>
      <vt:lpstr>Acceptance of LAMPS</vt:lpstr>
      <vt:lpstr>Neutron-Detector Array</vt:lpstr>
      <vt:lpstr>Simulation: Veto Detector</vt:lpstr>
      <vt:lpstr>Simulation: Neutron Detector</vt:lpstr>
      <vt:lpstr>Simulation: Neutron Detector</vt:lpstr>
      <vt:lpstr>Energy-Deposition Profiles</vt:lpstr>
      <vt:lpstr>Magnets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GSI Physics Program</dc:title>
  <dc:creator>user</dc:creator>
  <cp:lastModifiedBy>hong</cp:lastModifiedBy>
  <cp:revision>426</cp:revision>
  <dcterms:created xsi:type="dcterms:W3CDTF">2009-01-26T17:02:28Z</dcterms:created>
  <dcterms:modified xsi:type="dcterms:W3CDTF">2011-06-19T15:25:18Z</dcterms:modified>
</cp:coreProperties>
</file>